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63" r:id="rId5"/>
    <p:sldId id="265" r:id="rId6"/>
    <p:sldId id="262" r:id="rId7"/>
    <p:sldId id="257" r:id="rId8"/>
    <p:sldId id="259" r:id="rId9"/>
    <p:sldId id="260" r:id="rId10"/>
    <p:sldId id="261" r:id="rId11"/>
    <p:sldId id="272" r:id="rId12"/>
    <p:sldId id="267" r:id="rId13"/>
    <p:sldId id="268" r:id="rId14"/>
    <p:sldId id="269" r:id="rId15"/>
    <p:sldId id="270" r:id="rId16"/>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C46E10-277F-4C6D-AC7B-AB7FF960D52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249124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46E10-277F-4C6D-AC7B-AB7FF960D52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24456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46E10-277F-4C6D-AC7B-AB7FF960D52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39156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46E10-277F-4C6D-AC7B-AB7FF960D52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346862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C46E10-277F-4C6D-AC7B-AB7FF960D52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137993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C46E10-277F-4C6D-AC7B-AB7FF960D521}"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402634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46E10-277F-4C6D-AC7B-AB7FF960D521}"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369778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46E10-277F-4C6D-AC7B-AB7FF960D521}"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312973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6E10-277F-4C6D-AC7B-AB7FF960D521}"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112686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C46E10-277F-4C6D-AC7B-AB7FF960D521}"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206130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C46E10-277F-4C6D-AC7B-AB7FF960D521}"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E34E6-7A85-4892-9F8A-0C3AE17FD494}" type="slidenum">
              <a:rPr lang="en-US" smtClean="0"/>
              <a:t>‹#›</a:t>
            </a:fld>
            <a:endParaRPr lang="en-US"/>
          </a:p>
        </p:txBody>
      </p:sp>
    </p:spTree>
    <p:extLst>
      <p:ext uri="{BB962C8B-B14F-4D97-AF65-F5344CB8AC3E}">
        <p14:creationId xmlns:p14="http://schemas.microsoft.com/office/powerpoint/2010/main" val="372750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46E10-277F-4C6D-AC7B-AB7FF960D521}" type="datetimeFigureOut">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E34E6-7A85-4892-9F8A-0C3AE17FD494}" type="slidenum">
              <a:rPr lang="en-US" smtClean="0"/>
              <a:t>‹#›</a:t>
            </a:fld>
            <a:endParaRPr lang="en-US"/>
          </a:p>
        </p:txBody>
      </p:sp>
    </p:spTree>
    <p:extLst>
      <p:ext uri="{BB962C8B-B14F-4D97-AF65-F5344CB8AC3E}">
        <p14:creationId xmlns:p14="http://schemas.microsoft.com/office/powerpoint/2010/main" val="188005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healthcaresecprivacy.blogspot.com/2013/11/what-is-connectathon.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health.gov.hk/filemanager/content/pdf/en/ehris/annex/appendix-a-vi-ehr-allergy.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hyperlink" Target="https://validator.fhir.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HL7 Hong Kong </a:t>
            </a:r>
            <a:r>
              <a:rPr lang="en-US" dirty="0" smtClean="0"/>
              <a:t/>
            </a:r>
            <a:br>
              <a:rPr lang="en-US" dirty="0" smtClean="0"/>
            </a:br>
            <a:r>
              <a:rPr lang="en-US" dirty="0" smtClean="0"/>
              <a:t>FHIR </a:t>
            </a:r>
            <a:r>
              <a:rPr lang="en-US" dirty="0" err="1" smtClean="0"/>
              <a:t>Connectathon</a:t>
            </a:r>
            <a:endParaRPr lang="en-US" dirty="0"/>
          </a:p>
        </p:txBody>
      </p:sp>
      <p:sp>
        <p:nvSpPr>
          <p:cNvPr id="3" name="Subtitle 2"/>
          <p:cNvSpPr>
            <a:spLocks noGrp="1"/>
          </p:cNvSpPr>
          <p:nvPr>
            <p:ph type="subTitle" idx="1"/>
          </p:nvPr>
        </p:nvSpPr>
        <p:spPr>
          <a:xfrm>
            <a:off x="1524000" y="3842678"/>
            <a:ext cx="9144000" cy="1655762"/>
          </a:xfrm>
        </p:spPr>
        <p:txBody>
          <a:bodyPr/>
          <a:lstStyle/>
          <a:p>
            <a:r>
              <a:rPr lang="en-US" dirty="0" smtClean="0"/>
              <a:t>Introduction</a:t>
            </a:r>
          </a:p>
          <a:p>
            <a:r>
              <a:rPr lang="en-US" dirty="0" smtClean="0"/>
              <a:t> 22 Apr </a:t>
            </a:r>
            <a:r>
              <a:rPr lang="en-US" dirty="0" smtClean="0"/>
              <a:t>2023</a:t>
            </a:r>
            <a:endParaRPr lang="en-US" dirty="0"/>
          </a:p>
        </p:txBody>
      </p:sp>
    </p:spTree>
    <p:extLst>
      <p:ext uri="{BB962C8B-B14F-4D97-AF65-F5344CB8AC3E}">
        <p14:creationId xmlns:p14="http://schemas.microsoft.com/office/powerpoint/2010/main" val="919796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a:t>
            </a:r>
            <a:endParaRPr lang="en-US" dirty="0"/>
          </a:p>
        </p:txBody>
      </p:sp>
      <p:sp>
        <p:nvSpPr>
          <p:cNvPr id="3" name="Content Placeholder 2"/>
          <p:cNvSpPr>
            <a:spLocks noGrp="1"/>
          </p:cNvSpPr>
          <p:nvPr>
            <p:ph idx="1"/>
          </p:nvPr>
        </p:nvSpPr>
        <p:spPr/>
        <p:txBody>
          <a:bodyPr/>
          <a:lstStyle/>
          <a:p>
            <a:r>
              <a:rPr lang="en-US" dirty="0" smtClean="0"/>
              <a:t>Promote HL7 FHIR to HK eHealth community</a:t>
            </a:r>
            <a:endParaRPr lang="en-US" dirty="0" smtClean="0"/>
          </a:p>
          <a:p>
            <a:pPr lvl="1"/>
            <a:endParaRPr lang="en-US" dirty="0"/>
          </a:p>
          <a:p>
            <a:r>
              <a:rPr lang="en-US" dirty="0" smtClean="0"/>
              <a:t>Define HK EHRSS profile for data sharing </a:t>
            </a:r>
          </a:p>
          <a:p>
            <a:pPr lvl="1"/>
            <a:endParaRPr lang="en-US" dirty="0" smtClean="0"/>
          </a:p>
          <a:p>
            <a:r>
              <a:rPr lang="en-US" dirty="0" smtClean="0"/>
              <a:t>Collect IPS implementation comment and feedback to Global Digital Health Partnership (GDHP) Interoperability Work Stream</a:t>
            </a:r>
          </a:p>
          <a:p>
            <a:pPr lvl="1"/>
            <a:endParaRPr lang="en-US" dirty="0" smtClean="0"/>
          </a:p>
          <a:p>
            <a:endParaRPr lang="en-US" dirty="0"/>
          </a:p>
        </p:txBody>
      </p:sp>
      <p:pic>
        <p:nvPicPr>
          <p:cNvPr id="6" name="Picture 5"/>
          <p:cNvPicPr>
            <a:picLocks noChangeAspect="1"/>
          </p:cNvPicPr>
          <p:nvPr/>
        </p:nvPicPr>
        <p:blipFill>
          <a:blip r:embed="rId2"/>
          <a:stretch>
            <a:fillRect/>
          </a:stretch>
        </p:blipFill>
        <p:spPr>
          <a:xfrm>
            <a:off x="8462462" y="4797126"/>
            <a:ext cx="2891338" cy="1379837"/>
          </a:xfrm>
          <a:prstGeom prst="rect">
            <a:avLst/>
          </a:prstGeom>
        </p:spPr>
      </p:pic>
    </p:spTree>
    <p:extLst>
      <p:ext uri="{BB962C8B-B14F-4D97-AF65-F5344CB8AC3E}">
        <p14:creationId xmlns:p14="http://schemas.microsoft.com/office/powerpoint/2010/main" val="3726271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a:t>
            </a:r>
            <a:endParaRPr lang="en-US" dirty="0"/>
          </a:p>
        </p:txBody>
      </p:sp>
      <p:pic>
        <p:nvPicPr>
          <p:cNvPr id="4" name="Content Placeholder 3"/>
          <p:cNvPicPr>
            <a:picLocks noGrp="1" noChangeAspect="1"/>
          </p:cNvPicPr>
          <p:nvPr>
            <p:ph idx="1"/>
          </p:nvPr>
        </p:nvPicPr>
        <p:blipFill>
          <a:blip r:embed="rId2"/>
          <a:stretch>
            <a:fillRect/>
          </a:stretch>
        </p:blipFill>
        <p:spPr>
          <a:xfrm>
            <a:off x="1366496" y="1823035"/>
            <a:ext cx="9369695" cy="4486275"/>
          </a:xfrm>
          <a:prstGeom prst="rect">
            <a:avLst/>
          </a:prstGeom>
        </p:spPr>
      </p:pic>
      <p:sp>
        <p:nvSpPr>
          <p:cNvPr id="5" name="Rectangle 4"/>
          <p:cNvSpPr/>
          <p:nvPr/>
        </p:nvSpPr>
        <p:spPr>
          <a:xfrm>
            <a:off x="5534526" y="1961147"/>
            <a:ext cx="661737" cy="3128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054" y="395374"/>
            <a:ext cx="918662" cy="1295314"/>
          </a:xfrm>
          <a:prstGeom prst="rect">
            <a:avLst/>
          </a:prstGeom>
        </p:spPr>
      </p:pic>
    </p:spTree>
    <p:extLst>
      <p:ext uri="{BB962C8B-B14F-4D97-AF65-F5344CB8AC3E}">
        <p14:creationId xmlns:p14="http://schemas.microsoft.com/office/powerpoint/2010/main" val="367670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 Slides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10576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35725E-2383-4492-B1DD-BA4CB1650760}"/>
              </a:ext>
            </a:extLst>
          </p:cNvPr>
          <p:cNvSpPr>
            <a:spLocks noGrp="1"/>
          </p:cNvSpPr>
          <p:nvPr>
            <p:ph type="sldNum" sz="quarter" idx="12"/>
          </p:nvPr>
        </p:nvSpPr>
        <p:spPr/>
        <p:txBody>
          <a:bodyPr/>
          <a:lstStyle/>
          <a:p>
            <a:fld id="{8038E7E8-EE79-433E-AEA1-8CD143A58A53}" type="slidenum">
              <a:rPr lang="en-GB" smtClean="0"/>
              <a:t>13</a:t>
            </a:fld>
            <a:endParaRPr lang="en-GB"/>
          </a:p>
        </p:txBody>
      </p:sp>
      <p:sp>
        <p:nvSpPr>
          <p:cNvPr id="5" name="Content Placeholder 2">
            <a:extLst>
              <a:ext uri="{FF2B5EF4-FFF2-40B4-BE49-F238E27FC236}">
                <a16:creationId xmlns:a16="http://schemas.microsoft.com/office/drawing/2014/main" id="{755BE651-43EC-46FD-9BEA-2A2E26CDC274}"/>
              </a:ext>
            </a:extLst>
          </p:cNvPr>
          <p:cNvSpPr txBox="1">
            <a:spLocks/>
          </p:cNvSpPr>
          <p:nvPr/>
        </p:nvSpPr>
        <p:spPr>
          <a:xfrm>
            <a:off x="262550" y="272748"/>
            <a:ext cx="9071574" cy="6229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International Patient Summary (IPS FHIR R4)</a:t>
            </a:r>
          </a:p>
        </p:txBody>
      </p:sp>
      <p:sp>
        <p:nvSpPr>
          <p:cNvPr id="16" name="TextBox 15">
            <a:extLst>
              <a:ext uri="{FF2B5EF4-FFF2-40B4-BE49-F238E27FC236}">
                <a16:creationId xmlns:a16="http://schemas.microsoft.com/office/drawing/2014/main" id="{F9D99E9D-B327-4F88-8AAC-E28FD940783C}"/>
              </a:ext>
            </a:extLst>
          </p:cNvPr>
          <p:cNvSpPr txBox="1"/>
          <p:nvPr/>
        </p:nvSpPr>
        <p:spPr>
          <a:xfrm>
            <a:off x="815170" y="1321440"/>
            <a:ext cx="10085202" cy="2831544"/>
          </a:xfrm>
          <a:prstGeom prst="rect">
            <a:avLst/>
          </a:prstGeom>
          <a:noFill/>
        </p:spPr>
        <p:txBody>
          <a:bodyPr wrap="square" rtlCol="0">
            <a:spAutoFit/>
          </a:bodyPr>
          <a:lstStyle/>
          <a:p>
            <a:pPr algn="l"/>
            <a:r>
              <a:rPr lang="en-US" sz="2000" b="0" i="0" dirty="0">
                <a:solidFill>
                  <a:srgbClr val="333333"/>
                </a:solidFill>
                <a:effectLst/>
              </a:rPr>
              <a:t>An </a:t>
            </a:r>
            <a:r>
              <a:rPr lang="en-US" sz="2000" b="1" i="0" dirty="0">
                <a:solidFill>
                  <a:srgbClr val="333333"/>
                </a:solidFill>
                <a:effectLst/>
              </a:rPr>
              <a:t>International Patient Summary (IPS) document</a:t>
            </a:r>
            <a:r>
              <a:rPr lang="en-US" sz="2000" b="0" i="0" dirty="0">
                <a:solidFill>
                  <a:srgbClr val="333333"/>
                </a:solidFill>
                <a:effectLst/>
              </a:rPr>
              <a:t> is an electronic health record extract containing essential healthcare information about a subject of care. As specified in EN 17269 and ISO/DIS 27269, it is designed for supporting the use case scenario for ‘unplanned, cross border care’, but it is not limited to it. It is intended to be international, i.e., to provide generic solutions for global application beyond a particular region or country.</a:t>
            </a:r>
          </a:p>
          <a:p>
            <a:pPr algn="l"/>
            <a:endParaRPr lang="en-US" sz="2000" b="0" i="0" dirty="0">
              <a:solidFill>
                <a:srgbClr val="333333"/>
              </a:solidFill>
              <a:effectLst/>
            </a:endParaRPr>
          </a:p>
          <a:p>
            <a:pPr algn="l"/>
            <a:r>
              <a:rPr lang="en-US" sz="2000" b="0" i="0" dirty="0">
                <a:solidFill>
                  <a:srgbClr val="333333"/>
                </a:solidFill>
                <a:effectLst/>
              </a:rPr>
              <a:t>The IPS dataset is </a:t>
            </a:r>
            <a:r>
              <a:rPr lang="en-US" sz="2000" b="1" i="0" dirty="0">
                <a:solidFill>
                  <a:srgbClr val="333333"/>
                </a:solidFill>
                <a:effectLst/>
              </a:rPr>
              <a:t>minimal and non-exhaustive; specialty-agnostic and condition-independent; but still clinically relevant</a:t>
            </a:r>
            <a:r>
              <a:rPr lang="en-US" sz="2000" b="0" i="0" dirty="0">
                <a:solidFill>
                  <a:srgbClr val="333333"/>
                </a:solidFill>
                <a:effectLst/>
              </a:rPr>
              <a:t>.</a:t>
            </a:r>
          </a:p>
          <a:p>
            <a:endParaRPr lang="en-US" dirty="0"/>
          </a:p>
        </p:txBody>
      </p:sp>
      <p:pic>
        <p:nvPicPr>
          <p:cNvPr id="4098" name="Picture 2" descr="Figure 2: The IPS composition">
            <a:extLst>
              <a:ext uri="{FF2B5EF4-FFF2-40B4-BE49-F238E27FC236}">
                <a16:creationId xmlns:a16="http://schemas.microsoft.com/office/drawing/2014/main" id="{4EC68B35-A4CD-4382-88D0-13B21C0675C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7" t="21558" r="2567" b="14660"/>
          <a:stretch/>
        </p:blipFill>
        <p:spPr bwMode="auto">
          <a:xfrm>
            <a:off x="2744916" y="4005126"/>
            <a:ext cx="5608368" cy="21342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B6AEE26-F7FF-49A5-A5F9-49174FD66F6C}"/>
              </a:ext>
            </a:extLst>
          </p:cNvPr>
          <p:cNvSpPr txBox="1"/>
          <p:nvPr/>
        </p:nvSpPr>
        <p:spPr>
          <a:xfrm>
            <a:off x="2762109" y="6139349"/>
            <a:ext cx="2152650" cy="307777"/>
          </a:xfrm>
          <a:prstGeom prst="rect">
            <a:avLst/>
          </a:prstGeom>
          <a:noFill/>
          <a:ln>
            <a:solidFill>
              <a:schemeClr val="bg1">
                <a:lumMod val="75000"/>
              </a:schemeClr>
            </a:solidFill>
          </a:ln>
        </p:spPr>
        <p:txBody>
          <a:bodyPr wrap="square" rtlCol="0">
            <a:spAutoFit/>
          </a:bodyPr>
          <a:lstStyle>
            <a:defPPr>
              <a:defRPr lang="en-US"/>
            </a:defPPr>
            <a:lvl1pPr algn="ctr">
              <a:defRPr sz="1400"/>
            </a:lvl1pPr>
          </a:lstStyle>
          <a:p>
            <a:r>
              <a:rPr lang="en-US"/>
              <a:t>Header &amp; Required</a:t>
            </a:r>
          </a:p>
        </p:txBody>
      </p:sp>
      <p:sp>
        <p:nvSpPr>
          <p:cNvPr id="19" name="TextBox 18">
            <a:extLst>
              <a:ext uri="{FF2B5EF4-FFF2-40B4-BE49-F238E27FC236}">
                <a16:creationId xmlns:a16="http://schemas.microsoft.com/office/drawing/2014/main" id="{4599BB8F-4F7B-4A83-9346-FA3496459642}"/>
              </a:ext>
            </a:extLst>
          </p:cNvPr>
          <p:cNvSpPr txBox="1"/>
          <p:nvPr/>
        </p:nvSpPr>
        <p:spPr>
          <a:xfrm>
            <a:off x="5019534" y="6139349"/>
            <a:ext cx="3333750" cy="307777"/>
          </a:xfrm>
          <a:prstGeom prst="rect">
            <a:avLst/>
          </a:prstGeom>
          <a:noFill/>
          <a:ln>
            <a:solidFill>
              <a:schemeClr val="bg1">
                <a:lumMod val="75000"/>
              </a:schemeClr>
            </a:solidFill>
          </a:ln>
        </p:spPr>
        <p:txBody>
          <a:bodyPr wrap="square" rtlCol="0">
            <a:spAutoFit/>
          </a:bodyPr>
          <a:lstStyle/>
          <a:p>
            <a:pPr algn="ctr"/>
            <a:r>
              <a:rPr lang="en-US" sz="1400"/>
              <a:t>Recommended &amp; Optional</a:t>
            </a:r>
          </a:p>
        </p:txBody>
      </p:sp>
      <p:sp>
        <p:nvSpPr>
          <p:cNvPr id="8" name="Title 1"/>
          <p:cNvSpPr>
            <a:spLocks noGrp="1"/>
          </p:cNvSpPr>
          <p:nvPr>
            <p:ph type="title"/>
          </p:nvPr>
        </p:nvSpPr>
        <p:spPr>
          <a:xfrm>
            <a:off x="815170" y="0"/>
            <a:ext cx="10515600" cy="1325563"/>
          </a:xfrm>
        </p:spPr>
        <p:txBody>
          <a:bodyPr/>
          <a:lstStyle/>
          <a:p>
            <a:r>
              <a:rPr lang="en-US" dirty="0" smtClean="0"/>
              <a:t>International Patient Summary</a:t>
            </a:r>
            <a:endParaRPr lang="en-US" dirty="0"/>
          </a:p>
        </p:txBody>
      </p:sp>
    </p:spTree>
    <p:extLst>
      <p:ext uri="{BB962C8B-B14F-4D97-AF65-F5344CB8AC3E}">
        <p14:creationId xmlns:p14="http://schemas.microsoft.com/office/powerpoint/2010/main" val="377390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1166" y="1665749"/>
            <a:ext cx="7523409" cy="4768806"/>
          </a:xfrm>
          <a:prstGeom prst="rect">
            <a:avLst/>
          </a:prstGeom>
        </p:spPr>
      </p:pic>
      <p:sp>
        <p:nvSpPr>
          <p:cNvPr id="2" name="Title 1"/>
          <p:cNvSpPr>
            <a:spLocks noGrp="1"/>
          </p:cNvSpPr>
          <p:nvPr>
            <p:ph type="title"/>
          </p:nvPr>
        </p:nvSpPr>
        <p:spPr/>
        <p:txBody>
          <a:bodyPr/>
          <a:lstStyle/>
          <a:p>
            <a:r>
              <a:rPr lang="en-US" dirty="0" smtClean="0"/>
              <a:t>HL7 FHIR IPS Implementation Guide</a:t>
            </a:r>
            <a:endParaRPr lang="en-US" dirty="0"/>
          </a:p>
        </p:txBody>
      </p:sp>
      <p:sp>
        <p:nvSpPr>
          <p:cNvPr id="5" name="Rectangle 4"/>
          <p:cNvSpPr/>
          <p:nvPr/>
        </p:nvSpPr>
        <p:spPr>
          <a:xfrm>
            <a:off x="4871258" y="1945868"/>
            <a:ext cx="806335" cy="1738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96463" y="1848139"/>
            <a:ext cx="2186940" cy="369332"/>
          </a:xfrm>
          <a:prstGeom prst="rect">
            <a:avLst/>
          </a:prstGeom>
          <a:solidFill>
            <a:schemeClr val="accent2">
              <a:lumMod val="60000"/>
              <a:lumOff val="40000"/>
            </a:schemeClr>
          </a:solidFill>
        </p:spPr>
        <p:txBody>
          <a:bodyPr wrap="square" rtlCol="0">
            <a:spAutoFit/>
          </a:bodyPr>
          <a:lstStyle/>
          <a:p>
            <a:r>
              <a:rPr lang="en-US" dirty="0" smtClean="0"/>
              <a:t>Standard for Trial Use</a:t>
            </a:r>
            <a:endParaRPr lang="en-US" dirty="0"/>
          </a:p>
        </p:txBody>
      </p:sp>
    </p:spTree>
    <p:extLst>
      <p:ext uri="{BB962C8B-B14F-4D97-AF65-F5344CB8AC3E}">
        <p14:creationId xmlns:p14="http://schemas.microsoft.com/office/powerpoint/2010/main" val="17517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29FDA0-AC69-4909-811D-F045D7C1D86D}"/>
              </a:ext>
            </a:extLst>
          </p:cNvPr>
          <p:cNvSpPr>
            <a:spLocks noGrp="1"/>
          </p:cNvSpPr>
          <p:nvPr>
            <p:ph type="sldNum" sz="quarter" idx="12"/>
          </p:nvPr>
        </p:nvSpPr>
        <p:spPr/>
        <p:txBody>
          <a:bodyPr/>
          <a:lstStyle/>
          <a:p>
            <a:fld id="{8038E7E8-EE79-433E-AEA1-8CD143A58A53}" type="slidenum">
              <a:rPr lang="en-GB" smtClean="0"/>
              <a:t>15</a:t>
            </a:fld>
            <a:endParaRPr lang="en-GB"/>
          </a:p>
        </p:txBody>
      </p:sp>
      <p:sp>
        <p:nvSpPr>
          <p:cNvPr id="9" name="Rectangle: Rounded Corners 8">
            <a:extLst>
              <a:ext uri="{FF2B5EF4-FFF2-40B4-BE49-F238E27FC236}">
                <a16:creationId xmlns:a16="http://schemas.microsoft.com/office/drawing/2014/main" id="{E5AD0F5A-5709-43D9-8A09-B64606429AAD}"/>
              </a:ext>
            </a:extLst>
          </p:cNvPr>
          <p:cNvSpPr/>
          <p:nvPr/>
        </p:nvSpPr>
        <p:spPr>
          <a:xfrm>
            <a:off x="1782146" y="2093160"/>
            <a:ext cx="3517642" cy="3496893"/>
          </a:xfrm>
          <a:prstGeom prst="roundRect">
            <a:avLst>
              <a:gd name="adj" fmla="val 8129"/>
            </a:avLst>
          </a:prstGeom>
          <a:solidFill>
            <a:schemeClr val="bg1">
              <a:lumMod val="8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174E5C-7847-4DED-A0F4-ED421AEB85C1}"/>
              </a:ext>
            </a:extLst>
          </p:cNvPr>
          <p:cNvSpPr txBox="1"/>
          <p:nvPr/>
        </p:nvSpPr>
        <p:spPr>
          <a:xfrm>
            <a:off x="2071395" y="2239803"/>
            <a:ext cx="2827177" cy="3416320"/>
          </a:xfrm>
          <a:prstGeom prst="rect">
            <a:avLst/>
          </a:prstGeom>
          <a:noFill/>
        </p:spPr>
        <p:txBody>
          <a:bodyPr wrap="square" rtlCol="0">
            <a:spAutoFit/>
          </a:bodyPr>
          <a:lstStyle/>
          <a:p>
            <a:r>
              <a:rPr lang="en-US" b="1"/>
              <a:t>Bundle</a:t>
            </a:r>
          </a:p>
          <a:p>
            <a:pPr marL="285750" indent="-285750">
              <a:buFont typeface="Arial" panose="020B0604020202020204" pitchFamily="34" charset="0"/>
              <a:buChar char="•"/>
            </a:pPr>
            <a:r>
              <a:rPr lang="en-US" b="1">
                <a:solidFill>
                  <a:schemeClr val="tx2"/>
                </a:solidFill>
              </a:rPr>
              <a:t>Composition (1)</a:t>
            </a:r>
          </a:p>
          <a:p>
            <a:pPr marL="285750" indent="-285750">
              <a:buFont typeface="Arial" panose="020B0604020202020204" pitchFamily="34" charset="0"/>
              <a:buChar char="•"/>
            </a:pPr>
            <a:r>
              <a:rPr lang="en-US"/>
              <a:t>Patient (1)</a:t>
            </a:r>
          </a:p>
          <a:p>
            <a:pPr marL="285750" indent="-285750">
              <a:buFont typeface="Arial" panose="020B0604020202020204" pitchFamily="34" charset="0"/>
              <a:buChar char="•"/>
            </a:pPr>
            <a:r>
              <a:rPr lang="en-US" err="1"/>
              <a:t>Practioner</a:t>
            </a:r>
            <a:r>
              <a:rPr lang="en-US"/>
              <a:t> (*)</a:t>
            </a:r>
          </a:p>
          <a:p>
            <a:pPr marL="285750" indent="-285750">
              <a:buFont typeface="Arial" panose="020B0604020202020204" pitchFamily="34" charset="0"/>
              <a:buChar char="•"/>
            </a:pPr>
            <a:r>
              <a:rPr lang="en-US"/>
              <a:t>Organization (*)</a:t>
            </a:r>
          </a:p>
          <a:p>
            <a:pPr marL="285750" indent="-285750">
              <a:buFont typeface="Arial" panose="020B0604020202020204" pitchFamily="34" charset="0"/>
              <a:buChar char="•"/>
            </a:pPr>
            <a:r>
              <a:rPr lang="en-US" err="1"/>
              <a:t>AllergyIntolerance</a:t>
            </a:r>
            <a:r>
              <a:rPr lang="en-US"/>
              <a:t> (*)</a:t>
            </a:r>
          </a:p>
          <a:p>
            <a:pPr marL="285750" indent="-285750">
              <a:buFont typeface="Arial" panose="020B0604020202020204" pitchFamily="34" charset="0"/>
              <a:buChar char="•"/>
            </a:pPr>
            <a:r>
              <a:rPr lang="en-US" err="1"/>
              <a:t>MedicationRequest</a:t>
            </a:r>
            <a:r>
              <a:rPr lang="en-US"/>
              <a:t>(*)</a:t>
            </a:r>
          </a:p>
          <a:p>
            <a:pPr marL="285750" indent="-285750">
              <a:buFont typeface="Arial" panose="020B0604020202020204" pitchFamily="34" charset="0"/>
              <a:buChar char="•"/>
            </a:pPr>
            <a:r>
              <a:rPr lang="en-US" err="1"/>
              <a:t>MedicationStatement</a:t>
            </a:r>
            <a:r>
              <a:rPr lang="en-US"/>
              <a:t>(*)</a:t>
            </a:r>
          </a:p>
          <a:p>
            <a:pPr marL="285750" indent="-285750">
              <a:buFont typeface="Arial" panose="020B0604020202020204" pitchFamily="34" charset="0"/>
              <a:buChar char="•"/>
            </a:pPr>
            <a:r>
              <a:rPr lang="en-US"/>
              <a:t>Condition (*)</a:t>
            </a:r>
          </a:p>
          <a:p>
            <a:pPr marL="285750" indent="-285750">
              <a:buFont typeface="Arial" panose="020B0604020202020204" pitchFamily="34" charset="0"/>
              <a:buChar char="•"/>
            </a:pPr>
            <a:r>
              <a:rPr lang="en-US"/>
              <a:t>Immunization (*)</a:t>
            </a:r>
          </a:p>
          <a:p>
            <a:pPr marL="285750" indent="-285750">
              <a:buFont typeface="Arial" panose="020B0604020202020204" pitchFamily="34" charset="0"/>
              <a:buChar char="•"/>
            </a:pPr>
            <a:r>
              <a:rPr lang="en-US"/>
              <a:t>Observation (*)</a:t>
            </a:r>
          </a:p>
          <a:p>
            <a:pPr marL="285750" indent="-285750">
              <a:buFont typeface="Arial" panose="020B0604020202020204" pitchFamily="34" charset="0"/>
              <a:buChar char="•"/>
            </a:pPr>
            <a:r>
              <a:rPr lang="en-US"/>
              <a:t>Other Resources (*)</a:t>
            </a:r>
          </a:p>
        </p:txBody>
      </p:sp>
      <p:cxnSp>
        <p:nvCxnSpPr>
          <p:cNvPr id="12" name="Straight Arrow Connector 11">
            <a:extLst>
              <a:ext uri="{FF2B5EF4-FFF2-40B4-BE49-F238E27FC236}">
                <a16:creationId xmlns:a16="http://schemas.microsoft.com/office/drawing/2014/main" id="{8327128D-1A4D-488C-9C44-4B3B68969B34}"/>
              </a:ext>
            </a:extLst>
          </p:cNvPr>
          <p:cNvCxnSpPr/>
          <p:nvPr/>
        </p:nvCxnSpPr>
        <p:spPr>
          <a:xfrm>
            <a:off x="4217437" y="2699723"/>
            <a:ext cx="19500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D5BA2BB7-61F7-4C08-8851-89D156D1FF43}"/>
              </a:ext>
            </a:extLst>
          </p:cNvPr>
          <p:cNvSpPr/>
          <p:nvPr/>
        </p:nvSpPr>
        <p:spPr>
          <a:xfrm>
            <a:off x="6167534" y="2093160"/>
            <a:ext cx="4413379" cy="3496893"/>
          </a:xfrm>
          <a:prstGeom prst="roundRect">
            <a:avLst>
              <a:gd name="adj" fmla="val 8129"/>
            </a:avLst>
          </a:prstGeom>
          <a:solidFill>
            <a:schemeClr val="tx2">
              <a:lumMod val="20000"/>
              <a:lumOff val="80000"/>
            </a:schemeClr>
          </a:solid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439906-DC6B-43EA-8B05-52B03F8AF5A2}"/>
              </a:ext>
            </a:extLst>
          </p:cNvPr>
          <p:cNvSpPr txBox="1"/>
          <p:nvPr/>
        </p:nvSpPr>
        <p:spPr>
          <a:xfrm>
            <a:off x="6393145" y="2515057"/>
            <a:ext cx="3637263" cy="646331"/>
          </a:xfrm>
          <a:prstGeom prst="rect">
            <a:avLst/>
          </a:prstGeom>
          <a:noFill/>
        </p:spPr>
        <p:txBody>
          <a:bodyPr wrap="square" rtlCol="0">
            <a:spAutoFit/>
          </a:bodyPr>
          <a:lstStyle/>
          <a:p>
            <a:r>
              <a:rPr lang="en-US"/>
              <a:t>Elements that describe the document (id, language, text, etc.)</a:t>
            </a:r>
          </a:p>
        </p:txBody>
      </p:sp>
      <p:cxnSp>
        <p:nvCxnSpPr>
          <p:cNvPr id="16" name="Connector: Elbow 15">
            <a:extLst>
              <a:ext uri="{FF2B5EF4-FFF2-40B4-BE49-F238E27FC236}">
                <a16:creationId xmlns:a16="http://schemas.microsoft.com/office/drawing/2014/main" id="{F1E0EC83-E8F7-4319-825F-8BB75276E594}"/>
              </a:ext>
            </a:extLst>
          </p:cNvPr>
          <p:cNvCxnSpPr>
            <a:cxnSpLocks/>
          </p:cNvCxnSpPr>
          <p:nvPr/>
        </p:nvCxnSpPr>
        <p:spPr>
          <a:xfrm rot="10800000">
            <a:off x="4217437" y="2970313"/>
            <a:ext cx="2175708" cy="405880"/>
          </a:xfrm>
          <a:prstGeom prst="bentConnector3">
            <a:avLst>
              <a:gd name="adj1" fmla="val 34132"/>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7F76F88-DCB7-4057-97EC-5DFAA2930A8B}"/>
              </a:ext>
            </a:extLst>
          </p:cNvPr>
          <p:cNvSpPr txBox="1"/>
          <p:nvPr/>
        </p:nvSpPr>
        <p:spPr>
          <a:xfrm>
            <a:off x="6402358" y="3191527"/>
            <a:ext cx="3637263" cy="369332"/>
          </a:xfrm>
          <a:prstGeom prst="rect">
            <a:avLst/>
          </a:prstGeom>
          <a:noFill/>
        </p:spPr>
        <p:txBody>
          <a:bodyPr wrap="square">
            <a:spAutoFit/>
          </a:bodyPr>
          <a:lstStyle/>
          <a:p>
            <a:r>
              <a:rPr lang="en-US" b="1"/>
              <a:t>Subject of the IPS</a:t>
            </a:r>
            <a:r>
              <a:rPr lang="en-US"/>
              <a:t> </a:t>
            </a:r>
          </a:p>
        </p:txBody>
      </p:sp>
      <p:sp>
        <p:nvSpPr>
          <p:cNvPr id="20" name="TextBox 19">
            <a:extLst>
              <a:ext uri="{FF2B5EF4-FFF2-40B4-BE49-F238E27FC236}">
                <a16:creationId xmlns:a16="http://schemas.microsoft.com/office/drawing/2014/main" id="{25D3630B-0B14-4B24-97A6-620FA22B7E83}"/>
              </a:ext>
            </a:extLst>
          </p:cNvPr>
          <p:cNvSpPr txBox="1"/>
          <p:nvPr/>
        </p:nvSpPr>
        <p:spPr>
          <a:xfrm>
            <a:off x="6402358" y="3640649"/>
            <a:ext cx="3637263" cy="369332"/>
          </a:xfrm>
          <a:prstGeom prst="rect">
            <a:avLst/>
          </a:prstGeom>
          <a:noFill/>
        </p:spPr>
        <p:txBody>
          <a:bodyPr wrap="square">
            <a:spAutoFit/>
          </a:bodyPr>
          <a:lstStyle/>
          <a:p>
            <a:r>
              <a:rPr lang="en-US" b="1"/>
              <a:t>Author of the IPS</a:t>
            </a:r>
            <a:r>
              <a:rPr lang="en-US"/>
              <a:t> </a:t>
            </a:r>
          </a:p>
        </p:txBody>
      </p:sp>
      <p:cxnSp>
        <p:nvCxnSpPr>
          <p:cNvPr id="21" name="Connector: Elbow 20">
            <a:extLst>
              <a:ext uri="{FF2B5EF4-FFF2-40B4-BE49-F238E27FC236}">
                <a16:creationId xmlns:a16="http://schemas.microsoft.com/office/drawing/2014/main" id="{014A4D67-37FE-4E7E-8DD0-BA0C83A8090A}"/>
              </a:ext>
            </a:extLst>
          </p:cNvPr>
          <p:cNvCxnSpPr>
            <a:cxnSpLocks/>
            <a:stCxn id="20" idx="1"/>
          </p:cNvCxnSpPr>
          <p:nvPr/>
        </p:nvCxnSpPr>
        <p:spPr>
          <a:xfrm rot="10800000">
            <a:off x="4288140" y="3368555"/>
            <a:ext cx="2114219" cy="456761"/>
          </a:xfrm>
          <a:prstGeom prst="bentConnector3">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189ED77B-243A-40FE-AB8B-2004DFF6FE83}"/>
              </a:ext>
            </a:extLst>
          </p:cNvPr>
          <p:cNvSpPr/>
          <p:nvPr/>
        </p:nvSpPr>
        <p:spPr>
          <a:xfrm>
            <a:off x="4133461" y="3173253"/>
            <a:ext cx="83974" cy="387606"/>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959E4DE8-F73A-477A-BD2F-1A25A5F3F4F4}"/>
              </a:ext>
            </a:extLst>
          </p:cNvPr>
          <p:cNvSpPr txBox="1"/>
          <p:nvPr/>
        </p:nvSpPr>
        <p:spPr>
          <a:xfrm>
            <a:off x="6393145" y="4574370"/>
            <a:ext cx="3637263" cy="923330"/>
          </a:xfrm>
          <a:prstGeom prst="rect">
            <a:avLst/>
          </a:prstGeom>
          <a:noFill/>
        </p:spPr>
        <p:txBody>
          <a:bodyPr wrap="square">
            <a:spAutoFit/>
          </a:bodyPr>
          <a:lstStyle/>
          <a:p>
            <a:r>
              <a:rPr lang="en-US" b="1"/>
              <a:t>Sections of the IPS</a:t>
            </a:r>
          </a:p>
          <a:p>
            <a:pPr marL="285750" indent="-285750">
              <a:buFontTx/>
              <a:buChar char="-"/>
            </a:pPr>
            <a:r>
              <a:rPr lang="en-US"/>
              <a:t>Narrative Text</a:t>
            </a:r>
          </a:p>
          <a:p>
            <a:pPr marL="285750" indent="-285750">
              <a:buFontTx/>
              <a:buChar char="-"/>
            </a:pPr>
            <a:r>
              <a:rPr lang="en-US"/>
              <a:t>Resource References </a:t>
            </a:r>
          </a:p>
        </p:txBody>
      </p:sp>
      <p:sp>
        <p:nvSpPr>
          <p:cNvPr id="27" name="TextBox 26">
            <a:extLst>
              <a:ext uri="{FF2B5EF4-FFF2-40B4-BE49-F238E27FC236}">
                <a16:creationId xmlns:a16="http://schemas.microsoft.com/office/drawing/2014/main" id="{06DE90D6-2F31-47AA-BE0A-27B0088EE519}"/>
              </a:ext>
            </a:extLst>
          </p:cNvPr>
          <p:cNvSpPr txBox="1"/>
          <p:nvPr/>
        </p:nvSpPr>
        <p:spPr>
          <a:xfrm>
            <a:off x="6402358" y="4104126"/>
            <a:ext cx="3637263" cy="369332"/>
          </a:xfrm>
          <a:prstGeom prst="rect">
            <a:avLst/>
          </a:prstGeom>
          <a:noFill/>
        </p:spPr>
        <p:txBody>
          <a:bodyPr wrap="square">
            <a:spAutoFit/>
          </a:bodyPr>
          <a:lstStyle/>
          <a:p>
            <a:r>
              <a:rPr lang="en-US"/>
              <a:t>Clinical Services of IPS</a:t>
            </a:r>
          </a:p>
        </p:txBody>
      </p:sp>
      <p:sp>
        <p:nvSpPr>
          <p:cNvPr id="28" name="Right Brace 27">
            <a:extLst>
              <a:ext uri="{FF2B5EF4-FFF2-40B4-BE49-F238E27FC236}">
                <a16:creationId xmlns:a16="http://schemas.microsoft.com/office/drawing/2014/main" id="{90517683-4AC4-4BFB-A470-59BBAA740B04}"/>
              </a:ext>
            </a:extLst>
          </p:cNvPr>
          <p:cNvSpPr/>
          <p:nvPr/>
        </p:nvSpPr>
        <p:spPr>
          <a:xfrm>
            <a:off x="4856585" y="3677152"/>
            <a:ext cx="181946" cy="1701972"/>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04C55754-14B9-4E29-9A94-6971282FA301}"/>
              </a:ext>
            </a:extLst>
          </p:cNvPr>
          <p:cNvCxnSpPr>
            <a:cxnSpLocks/>
            <a:stCxn id="26" idx="1"/>
          </p:cNvCxnSpPr>
          <p:nvPr/>
        </p:nvCxnSpPr>
        <p:spPr>
          <a:xfrm rot="10800000">
            <a:off x="5133405" y="4528143"/>
            <a:ext cx="1259741" cy="507893"/>
          </a:xfrm>
          <a:prstGeom prst="bentConnector3">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22BA52-E4C0-4B51-8C1A-5854C656740B}"/>
              </a:ext>
            </a:extLst>
          </p:cNvPr>
          <p:cNvSpPr txBox="1"/>
          <p:nvPr/>
        </p:nvSpPr>
        <p:spPr>
          <a:xfrm>
            <a:off x="6393145" y="2215577"/>
            <a:ext cx="3637263" cy="369332"/>
          </a:xfrm>
          <a:prstGeom prst="rect">
            <a:avLst/>
          </a:prstGeom>
          <a:noFill/>
        </p:spPr>
        <p:txBody>
          <a:bodyPr wrap="square" rtlCol="0">
            <a:spAutoFit/>
          </a:bodyPr>
          <a:lstStyle/>
          <a:p>
            <a:r>
              <a:rPr lang="en-US" b="1" dirty="0">
                <a:solidFill>
                  <a:schemeClr val="tx2"/>
                </a:solidFill>
              </a:rPr>
              <a:t>Composition</a:t>
            </a:r>
          </a:p>
        </p:txBody>
      </p:sp>
      <p:sp>
        <p:nvSpPr>
          <p:cNvPr id="24" name="Title 1"/>
          <p:cNvSpPr>
            <a:spLocks noGrp="1"/>
          </p:cNvSpPr>
          <p:nvPr>
            <p:ph type="title"/>
          </p:nvPr>
        </p:nvSpPr>
        <p:spPr>
          <a:xfrm>
            <a:off x="756981" y="313783"/>
            <a:ext cx="10515600" cy="1325563"/>
          </a:xfrm>
        </p:spPr>
        <p:txBody>
          <a:bodyPr/>
          <a:lstStyle/>
          <a:p>
            <a:r>
              <a:rPr lang="en-US" dirty="0" smtClean="0"/>
              <a:t>IPS Structure</a:t>
            </a:r>
            <a:endParaRPr lang="en-US" dirty="0"/>
          </a:p>
        </p:txBody>
      </p:sp>
    </p:spTree>
    <p:extLst>
      <p:ext uri="{BB962C8B-B14F-4D97-AF65-F5344CB8AC3E}">
        <p14:creationId xmlns:p14="http://schemas.microsoft.com/office/powerpoint/2010/main" val="37080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p:bldP spid="20" grpId="0"/>
      <p:bldP spid="25" grpId="0" animBg="1"/>
      <p:bldP spid="26" grpId="0"/>
      <p:bldP spid="27" grpId="0"/>
      <p:bldP spid="28"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957"/>
          <a:stretch/>
        </p:blipFill>
        <p:spPr>
          <a:xfrm>
            <a:off x="1500715" y="836712"/>
            <a:ext cx="9180559" cy="6048672"/>
          </a:xfrm>
          <a:prstGeom prst="rect">
            <a:avLst/>
          </a:prstGeom>
        </p:spPr>
      </p:pic>
      <p:sp>
        <p:nvSpPr>
          <p:cNvPr id="3" name="Title 1"/>
          <p:cNvSpPr txBox="1">
            <a:spLocks/>
          </p:cNvSpPr>
          <p:nvPr/>
        </p:nvSpPr>
        <p:spPr>
          <a:xfrm>
            <a:off x="-5006" y="0"/>
            <a:ext cx="12191999" cy="590931"/>
          </a:xfrm>
          <a:prstGeom prst="rect">
            <a:avLst/>
          </a:prstGeom>
          <a:solidFill>
            <a:srgbClr val="6699FF"/>
          </a:solidFill>
        </p:spPr>
        <p:txBody>
          <a:bodyPr vert="horz" wrap="square" lIns="91440" tIns="45720" rIns="91440" bIns="45720" rtlCol="0" anchor="ctr">
            <a:spAutoFit/>
          </a:bodyPr>
          <a:lstStyle>
            <a:defPPr>
              <a:defRPr lang="zh-HK"/>
            </a:defPPr>
            <a:lvl1pPr algn="ctr">
              <a:lnSpc>
                <a:spcPct val="90000"/>
              </a:lnSpc>
              <a:spcBef>
                <a:spcPct val="0"/>
              </a:spcBef>
              <a:buNone/>
              <a:defRPr sz="3600">
                <a:solidFill>
                  <a:schemeClr val="bg1"/>
                </a:solidFill>
              </a:defRPr>
            </a:lvl1pPr>
          </a:lstStyle>
          <a:p>
            <a:r>
              <a:rPr lang="en-US" altLang="zh-HK" dirty="0"/>
              <a:t>Data Shared on </a:t>
            </a:r>
            <a:r>
              <a:rPr lang="en-US" altLang="zh-HK" dirty="0" err="1"/>
              <a:t>eHRSS</a:t>
            </a:r>
            <a:endParaRPr lang="zh-HK" altLang="en-US" dirty="0"/>
          </a:p>
        </p:txBody>
      </p:sp>
    </p:spTree>
    <p:extLst>
      <p:ext uri="{BB962C8B-B14F-4D97-AF65-F5344CB8AC3E}">
        <p14:creationId xmlns:p14="http://schemas.microsoft.com/office/powerpoint/2010/main" val="29281964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of FHIR at EHRSS</a:t>
            </a:r>
            <a:endParaRPr lang="en-US" dirty="0"/>
          </a:p>
        </p:txBody>
      </p:sp>
      <p:sp>
        <p:nvSpPr>
          <p:cNvPr id="3" name="Content Placeholder 2"/>
          <p:cNvSpPr>
            <a:spLocks noGrp="1"/>
          </p:cNvSpPr>
          <p:nvPr>
            <p:ph idx="1"/>
          </p:nvPr>
        </p:nvSpPr>
        <p:spPr/>
        <p:txBody>
          <a:bodyPr/>
          <a:lstStyle/>
          <a:p>
            <a:r>
              <a:rPr lang="en-US" dirty="0" smtClean="0"/>
              <a:t>Upgrade existing HCP sharing interface to FHIR</a:t>
            </a:r>
          </a:p>
          <a:p>
            <a:endParaRPr lang="en-US" dirty="0" smtClean="0"/>
          </a:p>
          <a:p>
            <a:r>
              <a:rPr lang="en-US" dirty="0" smtClean="0"/>
              <a:t>Enable two-way sharing on Public-private program to minimize duplicated input</a:t>
            </a:r>
          </a:p>
          <a:p>
            <a:endParaRPr lang="en-US" dirty="0"/>
          </a:p>
          <a:p>
            <a:r>
              <a:rPr lang="en-US" dirty="0" smtClean="0"/>
              <a:t>Adopt FHIR International Patient Summary (IPS) for cross-broader sharing</a:t>
            </a:r>
          </a:p>
          <a:p>
            <a:endParaRPr lang="en-US" dirty="0"/>
          </a:p>
        </p:txBody>
      </p:sp>
    </p:spTree>
    <p:extLst>
      <p:ext uri="{BB962C8B-B14F-4D97-AF65-F5344CB8AC3E}">
        <p14:creationId xmlns:p14="http://schemas.microsoft.com/office/powerpoint/2010/main" val="303332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4880628" y="2472318"/>
            <a:ext cx="2082800" cy="25781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HK eHealth DB</a:t>
            </a:r>
            <a:endParaRPr lang="en-US" dirty="0"/>
          </a:p>
        </p:txBody>
      </p:sp>
      <p:cxnSp>
        <p:nvCxnSpPr>
          <p:cNvPr id="10" name="Straight Arrow Connector 9"/>
          <p:cNvCxnSpPr/>
          <p:nvPr/>
        </p:nvCxnSpPr>
        <p:spPr>
          <a:xfrm>
            <a:off x="2607328" y="2167002"/>
            <a:ext cx="2070100" cy="1104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74028" y="4332352"/>
            <a:ext cx="1727200" cy="692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236478" y="2167002"/>
            <a:ext cx="1873250" cy="1063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242828" y="4332352"/>
            <a:ext cx="1850815" cy="915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20832" y="3392036"/>
            <a:ext cx="992579" cy="646331"/>
          </a:xfrm>
          <a:prstGeom prst="rect">
            <a:avLst/>
          </a:prstGeom>
          <a:noFill/>
        </p:spPr>
        <p:txBody>
          <a:bodyPr wrap="none" rtlCol="0">
            <a:spAutoFit/>
          </a:bodyPr>
          <a:lstStyle/>
          <a:p>
            <a:r>
              <a:rPr lang="en-US" dirty="0" smtClean="0"/>
              <a:t>HL7 v2.5</a:t>
            </a:r>
          </a:p>
          <a:p>
            <a:r>
              <a:rPr lang="en-US" dirty="0" smtClean="0"/>
              <a:t>HL7 CDA</a:t>
            </a:r>
            <a:endParaRPr lang="en-US" dirty="0"/>
          </a:p>
        </p:txBody>
      </p:sp>
      <p:sp>
        <p:nvSpPr>
          <p:cNvPr id="20" name="TextBox 19"/>
          <p:cNvSpPr txBox="1"/>
          <p:nvPr/>
        </p:nvSpPr>
        <p:spPr>
          <a:xfrm>
            <a:off x="7898905" y="4278558"/>
            <a:ext cx="855875" cy="369332"/>
          </a:xfrm>
          <a:prstGeom prst="rect">
            <a:avLst/>
          </a:prstGeom>
          <a:noFill/>
        </p:spPr>
        <p:txBody>
          <a:bodyPr wrap="none" rtlCol="0">
            <a:spAutoFit/>
          </a:bodyPr>
          <a:lstStyle/>
          <a:p>
            <a:r>
              <a:rPr lang="en-US" dirty="0" smtClean="0"/>
              <a:t>DICOM</a:t>
            </a:r>
            <a:endParaRPr lang="en-US" dirty="0"/>
          </a:p>
        </p:txBody>
      </p:sp>
      <p:sp>
        <p:nvSpPr>
          <p:cNvPr id="22" name="TextBox 21"/>
          <p:cNvSpPr txBox="1"/>
          <p:nvPr/>
        </p:nvSpPr>
        <p:spPr>
          <a:xfrm>
            <a:off x="3393332" y="3379336"/>
            <a:ext cx="992579" cy="646331"/>
          </a:xfrm>
          <a:prstGeom prst="rect">
            <a:avLst/>
          </a:prstGeom>
          <a:noFill/>
        </p:spPr>
        <p:txBody>
          <a:bodyPr wrap="none" rtlCol="0">
            <a:spAutoFit/>
          </a:bodyPr>
          <a:lstStyle/>
          <a:p>
            <a:r>
              <a:rPr lang="en-US" dirty="0" smtClean="0"/>
              <a:t>HL7 v2.5</a:t>
            </a:r>
          </a:p>
          <a:p>
            <a:r>
              <a:rPr lang="en-US" dirty="0" smtClean="0"/>
              <a:t>HL7 CDA</a:t>
            </a:r>
            <a:endParaRPr lang="en-US" dirty="0"/>
          </a:p>
        </p:txBody>
      </p:sp>
      <p:pic>
        <p:nvPicPr>
          <p:cNvPr id="17" name="Image" descr="Image">
            <a:extLst>
              <a:ext uri="{FF2B5EF4-FFF2-40B4-BE49-F238E27FC236}">
                <a16:creationId xmlns:a16="http://schemas.microsoft.com/office/drawing/2014/main" id="{016E21DA-6797-59E9-30E9-46448F3983F6}"/>
              </a:ext>
            </a:extLst>
          </p:cNvPr>
          <p:cNvPicPr>
            <a:picLocks noChangeAspect="1"/>
          </p:cNvPicPr>
          <p:nvPr/>
        </p:nvPicPr>
        <p:blipFill>
          <a:blip r:embed="rId2"/>
          <a:stretch>
            <a:fillRect/>
          </a:stretch>
        </p:blipFill>
        <p:spPr>
          <a:xfrm>
            <a:off x="5190095" y="3573984"/>
            <a:ext cx="1489262" cy="1020043"/>
          </a:xfrm>
          <a:prstGeom prst="rect">
            <a:avLst/>
          </a:prstGeom>
          <a:solidFill>
            <a:schemeClr val="bg1"/>
          </a:solidFill>
          <a:ln w="12700">
            <a:miter lim="400000"/>
          </a:ln>
        </p:spPr>
      </p:pic>
      <p:pic>
        <p:nvPicPr>
          <p:cNvPr id="3" name="Picture 2"/>
          <p:cNvPicPr>
            <a:picLocks noChangeAspect="1"/>
          </p:cNvPicPr>
          <p:nvPr/>
        </p:nvPicPr>
        <p:blipFill>
          <a:blip r:embed="rId3"/>
          <a:stretch>
            <a:fillRect/>
          </a:stretch>
        </p:blipFill>
        <p:spPr>
          <a:xfrm>
            <a:off x="910215" y="1115407"/>
            <a:ext cx="1748904" cy="14935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320" y="4033902"/>
            <a:ext cx="1809093" cy="1809093"/>
          </a:xfrm>
          <a:prstGeom prst="rect">
            <a:avLst/>
          </a:prstGeom>
        </p:spPr>
      </p:pic>
      <p:pic>
        <p:nvPicPr>
          <p:cNvPr id="21" name="Picture 20"/>
          <p:cNvPicPr>
            <a:picLocks noChangeAspect="1"/>
          </p:cNvPicPr>
          <p:nvPr/>
        </p:nvPicPr>
        <p:blipFill>
          <a:blip r:embed="rId5"/>
          <a:stretch>
            <a:fillRect/>
          </a:stretch>
        </p:blipFill>
        <p:spPr>
          <a:xfrm>
            <a:off x="9382778" y="1282940"/>
            <a:ext cx="1326057" cy="1326057"/>
          </a:xfrm>
          <a:prstGeom prst="rect">
            <a:avLst/>
          </a:prstGeom>
        </p:spPr>
      </p:pic>
      <p:pic>
        <p:nvPicPr>
          <p:cNvPr id="13" name="Picture 12"/>
          <p:cNvPicPr>
            <a:picLocks noChangeAspect="1"/>
          </p:cNvPicPr>
          <p:nvPr/>
        </p:nvPicPr>
        <p:blipFill>
          <a:blip r:embed="rId6"/>
          <a:stretch>
            <a:fillRect/>
          </a:stretch>
        </p:blipFill>
        <p:spPr>
          <a:xfrm>
            <a:off x="9236728" y="4463224"/>
            <a:ext cx="1318383" cy="1570209"/>
          </a:xfrm>
          <a:prstGeom prst="rect">
            <a:avLst/>
          </a:prstGeom>
        </p:spPr>
      </p:pic>
      <p:sp>
        <p:nvSpPr>
          <p:cNvPr id="15" name="Title 1"/>
          <p:cNvSpPr txBox="1">
            <a:spLocks/>
          </p:cNvSpPr>
          <p:nvPr/>
        </p:nvSpPr>
        <p:spPr>
          <a:xfrm>
            <a:off x="441158" y="1785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Current HL7 version used at eHRSS</a:t>
            </a:r>
            <a:endParaRPr lang="en-US" dirty="0"/>
          </a:p>
        </p:txBody>
      </p:sp>
    </p:spTree>
    <p:extLst>
      <p:ext uri="{BB962C8B-B14F-4D97-AF65-F5344CB8AC3E}">
        <p14:creationId xmlns:p14="http://schemas.microsoft.com/office/powerpoint/2010/main" val="232155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4880628" y="2472318"/>
            <a:ext cx="2082800" cy="25781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HK eHealth DB</a:t>
            </a:r>
            <a:endParaRPr lang="en-US" dirty="0"/>
          </a:p>
        </p:txBody>
      </p:sp>
      <p:cxnSp>
        <p:nvCxnSpPr>
          <p:cNvPr id="10" name="Straight Arrow Connector 9"/>
          <p:cNvCxnSpPr/>
          <p:nvPr/>
        </p:nvCxnSpPr>
        <p:spPr>
          <a:xfrm>
            <a:off x="2607328" y="2167002"/>
            <a:ext cx="2070100" cy="1104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74028" y="4332352"/>
            <a:ext cx="1727200" cy="692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236478" y="2167002"/>
            <a:ext cx="1873250" cy="1063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242828" y="4332352"/>
            <a:ext cx="1850815" cy="915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98905" y="4278558"/>
            <a:ext cx="855875" cy="369332"/>
          </a:xfrm>
          <a:prstGeom prst="rect">
            <a:avLst/>
          </a:prstGeom>
          <a:noFill/>
        </p:spPr>
        <p:txBody>
          <a:bodyPr wrap="none" rtlCol="0">
            <a:spAutoFit/>
          </a:bodyPr>
          <a:lstStyle/>
          <a:p>
            <a:r>
              <a:rPr lang="en-US" dirty="0" smtClean="0"/>
              <a:t>DICOM</a:t>
            </a:r>
            <a:endParaRPr lang="en-US" dirty="0"/>
          </a:p>
        </p:txBody>
      </p:sp>
      <p:pic>
        <p:nvPicPr>
          <p:cNvPr id="17" name="Image" descr="Image">
            <a:extLst>
              <a:ext uri="{FF2B5EF4-FFF2-40B4-BE49-F238E27FC236}">
                <a16:creationId xmlns:a16="http://schemas.microsoft.com/office/drawing/2014/main" id="{016E21DA-6797-59E9-30E9-46448F3983F6}"/>
              </a:ext>
            </a:extLst>
          </p:cNvPr>
          <p:cNvPicPr>
            <a:picLocks noChangeAspect="1"/>
          </p:cNvPicPr>
          <p:nvPr/>
        </p:nvPicPr>
        <p:blipFill>
          <a:blip r:embed="rId2"/>
          <a:stretch>
            <a:fillRect/>
          </a:stretch>
        </p:blipFill>
        <p:spPr>
          <a:xfrm>
            <a:off x="5190095" y="3573984"/>
            <a:ext cx="1489262" cy="1020043"/>
          </a:xfrm>
          <a:prstGeom prst="rect">
            <a:avLst/>
          </a:prstGeom>
          <a:solidFill>
            <a:schemeClr val="bg1"/>
          </a:solidFill>
          <a:ln w="12700">
            <a:miter lim="400000"/>
          </a:ln>
        </p:spPr>
      </p:pic>
      <p:pic>
        <p:nvPicPr>
          <p:cNvPr id="3" name="Picture 2"/>
          <p:cNvPicPr>
            <a:picLocks noChangeAspect="1"/>
          </p:cNvPicPr>
          <p:nvPr/>
        </p:nvPicPr>
        <p:blipFill>
          <a:blip r:embed="rId3"/>
          <a:stretch>
            <a:fillRect/>
          </a:stretch>
        </p:blipFill>
        <p:spPr>
          <a:xfrm>
            <a:off x="910215" y="1115407"/>
            <a:ext cx="1748904" cy="14935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320" y="4033902"/>
            <a:ext cx="1809093" cy="1809093"/>
          </a:xfrm>
          <a:prstGeom prst="rect">
            <a:avLst/>
          </a:prstGeom>
        </p:spPr>
      </p:pic>
      <p:pic>
        <p:nvPicPr>
          <p:cNvPr id="21" name="Picture 20"/>
          <p:cNvPicPr>
            <a:picLocks noChangeAspect="1"/>
          </p:cNvPicPr>
          <p:nvPr/>
        </p:nvPicPr>
        <p:blipFill>
          <a:blip r:embed="rId5"/>
          <a:stretch>
            <a:fillRect/>
          </a:stretch>
        </p:blipFill>
        <p:spPr>
          <a:xfrm>
            <a:off x="9382778" y="1282940"/>
            <a:ext cx="1326057" cy="1326057"/>
          </a:xfrm>
          <a:prstGeom prst="rect">
            <a:avLst/>
          </a:prstGeom>
        </p:spPr>
      </p:pic>
      <p:pic>
        <p:nvPicPr>
          <p:cNvPr id="13" name="Picture 12"/>
          <p:cNvPicPr>
            <a:picLocks noChangeAspect="1"/>
          </p:cNvPicPr>
          <p:nvPr/>
        </p:nvPicPr>
        <p:blipFill>
          <a:blip r:embed="rId6"/>
          <a:stretch>
            <a:fillRect/>
          </a:stretch>
        </p:blipFill>
        <p:spPr>
          <a:xfrm>
            <a:off x="9236728" y="4463224"/>
            <a:ext cx="1318383" cy="1570209"/>
          </a:xfrm>
          <a:prstGeom prst="rect">
            <a:avLst/>
          </a:prstGeom>
        </p:spPr>
      </p:pic>
      <p:sp>
        <p:nvSpPr>
          <p:cNvPr id="15" name="Title 1"/>
          <p:cNvSpPr txBox="1">
            <a:spLocks/>
          </p:cNvSpPr>
          <p:nvPr/>
        </p:nvSpPr>
        <p:spPr>
          <a:xfrm>
            <a:off x="441158" y="1785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4028" y="3388436"/>
            <a:ext cx="1540536" cy="371096"/>
          </a:xfrm>
          <a:prstGeom prst="rect">
            <a:avLst/>
          </a:prstGeom>
          <a:solidFill>
            <a:schemeClr val="bg1"/>
          </a:solidFill>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492" y="3383496"/>
            <a:ext cx="1540536" cy="371096"/>
          </a:xfrm>
          <a:prstGeom prst="rect">
            <a:avLst/>
          </a:prstGeom>
          <a:solidFill>
            <a:schemeClr val="bg1"/>
          </a:solidFill>
        </p:spPr>
      </p:pic>
    </p:spTree>
    <p:extLst>
      <p:ext uri="{BB962C8B-B14F-4D97-AF65-F5344CB8AC3E}">
        <p14:creationId xmlns:p14="http://schemas.microsoft.com/office/powerpoint/2010/main" val="46037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Connectathon</a:t>
            </a:r>
            <a:r>
              <a:rPr lang="en-US" dirty="0" smtClean="0"/>
              <a:t>”?</a:t>
            </a:r>
            <a:endParaRPr lang="en-US" dirty="0"/>
          </a:p>
        </p:txBody>
      </p:sp>
      <p:pic>
        <p:nvPicPr>
          <p:cNvPr id="5" name="Picture 4"/>
          <p:cNvPicPr>
            <a:picLocks noChangeAspect="1"/>
          </p:cNvPicPr>
          <p:nvPr/>
        </p:nvPicPr>
        <p:blipFill>
          <a:blip r:embed="rId2"/>
          <a:stretch>
            <a:fillRect/>
          </a:stretch>
        </p:blipFill>
        <p:spPr>
          <a:xfrm>
            <a:off x="860625" y="2354493"/>
            <a:ext cx="10470750" cy="2417013"/>
          </a:xfrm>
          <a:prstGeom prst="rect">
            <a:avLst/>
          </a:prstGeom>
        </p:spPr>
      </p:pic>
      <p:sp>
        <p:nvSpPr>
          <p:cNvPr id="6" name="Rectangle 5"/>
          <p:cNvSpPr/>
          <p:nvPr/>
        </p:nvSpPr>
        <p:spPr>
          <a:xfrm>
            <a:off x="838200" y="6256359"/>
            <a:ext cx="6096000" cy="276999"/>
          </a:xfrm>
          <a:prstGeom prst="rect">
            <a:avLst/>
          </a:prstGeom>
        </p:spPr>
        <p:txBody>
          <a:bodyPr>
            <a:spAutoFit/>
          </a:bodyPr>
          <a:lstStyle/>
          <a:p>
            <a:r>
              <a:rPr lang="en-US" altLang="zh-HK" sz="1200" dirty="0" smtClean="0"/>
              <a:t>Source: </a:t>
            </a:r>
            <a:r>
              <a:rPr lang="en-US" altLang="zh-HK" sz="1200" dirty="0" smtClean="0">
                <a:hlinkClick r:id="rId3"/>
              </a:rPr>
              <a:t>https</a:t>
            </a:r>
            <a:r>
              <a:rPr lang="en-US" altLang="zh-HK" sz="1200" dirty="0">
                <a:hlinkClick r:id="rId3"/>
              </a:rPr>
              <a:t>://</a:t>
            </a:r>
            <a:r>
              <a:rPr lang="en-US" altLang="zh-HK" sz="1200" dirty="0" smtClean="0">
                <a:hlinkClick r:id="rId3"/>
              </a:rPr>
              <a:t>healthcaresecprivacy.blogspot.com/2013/11/what-is-connectathon.html</a:t>
            </a:r>
            <a:r>
              <a:rPr lang="en-US" altLang="zh-HK" sz="1200" dirty="0" smtClean="0"/>
              <a:t> </a:t>
            </a:r>
            <a:endParaRPr lang="en-US" sz="1200" dirty="0"/>
          </a:p>
        </p:txBody>
      </p:sp>
      <p:cxnSp>
        <p:nvCxnSpPr>
          <p:cNvPr id="8" name="Straight Connector 7"/>
          <p:cNvCxnSpPr/>
          <p:nvPr/>
        </p:nvCxnSpPr>
        <p:spPr>
          <a:xfrm flipV="1">
            <a:off x="4433888" y="3002280"/>
            <a:ext cx="3845588" cy="19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735128" y="3337560"/>
            <a:ext cx="4100512" cy="133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039100" y="3672840"/>
            <a:ext cx="1310640" cy="114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05828" y="4678680"/>
            <a:ext cx="3948112" cy="1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7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FHIR </a:t>
            </a:r>
            <a:r>
              <a:rPr lang="en-US" dirty="0" err="1" smtClean="0"/>
              <a:t>Connectathon</a:t>
            </a:r>
            <a:r>
              <a:rPr lang="en-US" dirty="0" smtClean="0"/>
              <a:t> for HK</a:t>
            </a:r>
            <a:endParaRPr lang="en-US" dirty="0"/>
          </a:p>
        </p:txBody>
      </p:sp>
      <p:sp>
        <p:nvSpPr>
          <p:cNvPr id="3" name="Content Placeholder 2"/>
          <p:cNvSpPr>
            <a:spLocks noGrp="1"/>
          </p:cNvSpPr>
          <p:nvPr>
            <p:ph idx="1"/>
          </p:nvPr>
        </p:nvSpPr>
        <p:spPr/>
        <p:txBody>
          <a:bodyPr/>
          <a:lstStyle/>
          <a:p>
            <a:r>
              <a:rPr lang="en-US" dirty="0" smtClean="0"/>
              <a:t>To be arranged on Summer 2023</a:t>
            </a:r>
          </a:p>
          <a:p>
            <a:endParaRPr lang="en-US" dirty="0"/>
          </a:p>
          <a:p>
            <a:r>
              <a:rPr lang="en-US" altLang="zh-HK" dirty="0" smtClean="0"/>
              <a:t>Scope</a:t>
            </a:r>
          </a:p>
          <a:p>
            <a:pPr lvl="1"/>
            <a:r>
              <a:rPr lang="en-US" altLang="zh-HK" dirty="0" smtClean="0"/>
              <a:t>Data mapping of eHRSS data sharable scope, data compliance level </a:t>
            </a:r>
            <a:r>
              <a:rPr lang="en-US" altLang="zh-HK" dirty="0"/>
              <a:t>3 discussion (HKCTT vs international standards</a:t>
            </a:r>
            <a:r>
              <a:rPr lang="en-US" altLang="zh-HK" dirty="0" smtClean="0"/>
              <a:t>)</a:t>
            </a:r>
            <a:endParaRPr lang="en-US" altLang="zh-HK" dirty="0"/>
          </a:p>
          <a:p>
            <a:pPr lvl="1"/>
            <a:r>
              <a:rPr lang="en-US" altLang="zh-HK" dirty="0"/>
              <a:t>Extension for </a:t>
            </a:r>
            <a:r>
              <a:rPr lang="en-US" altLang="zh-HK" dirty="0" smtClean="0"/>
              <a:t>HK localization for </a:t>
            </a:r>
            <a:r>
              <a:rPr lang="en-US" altLang="zh-HK" dirty="0"/>
              <a:t>eHRSS</a:t>
            </a:r>
            <a:endParaRPr lang="en-US" altLang="zh-HK" dirty="0" smtClean="0"/>
          </a:p>
          <a:p>
            <a:pPr lvl="1"/>
            <a:endParaRPr lang="en-US" altLang="zh-HK" dirty="0"/>
          </a:p>
          <a:p>
            <a:r>
              <a:rPr lang="en-US" altLang="zh-HK" dirty="0" smtClean="0"/>
              <a:t>Encourage participant to generate the FHIR samples</a:t>
            </a:r>
            <a:endParaRPr lang="en-US" altLang="zh-HK" dirty="0"/>
          </a:p>
        </p:txBody>
      </p:sp>
    </p:spTree>
    <p:extLst>
      <p:ext uri="{BB962C8B-B14F-4D97-AF65-F5344CB8AC3E}">
        <p14:creationId xmlns:p14="http://schemas.microsoft.com/office/powerpoint/2010/main" val="375113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Allergy</a:t>
            </a:r>
            <a:endParaRPr lang="en-US" dirty="0"/>
          </a:p>
        </p:txBody>
      </p:sp>
      <p:sp>
        <p:nvSpPr>
          <p:cNvPr id="3" name="Content Placeholder 2"/>
          <p:cNvSpPr>
            <a:spLocks noGrp="1"/>
          </p:cNvSpPr>
          <p:nvPr>
            <p:ph idx="1"/>
          </p:nvPr>
        </p:nvSpPr>
        <p:spPr/>
        <p:txBody>
          <a:bodyPr>
            <a:normAutofit lnSpcReduction="10000"/>
          </a:bodyPr>
          <a:lstStyle/>
          <a:p>
            <a:r>
              <a:rPr lang="en-US" dirty="0" smtClean="0"/>
              <a:t>Healthcare provider share Allergy record to eHRSS using FHIR</a:t>
            </a:r>
          </a:p>
          <a:p>
            <a:endParaRPr lang="en-US" dirty="0"/>
          </a:p>
          <a:p>
            <a:r>
              <a:rPr lang="en-US" dirty="0" smtClean="0"/>
              <a:t>Reference (Data requirement, code value, sample data)</a:t>
            </a:r>
          </a:p>
          <a:p>
            <a:pPr lvl="1"/>
            <a:r>
              <a:rPr lang="en-US" dirty="0" smtClean="0">
                <a:hlinkClick r:id="rId3"/>
              </a:rPr>
              <a:t>https://www.ehealth.gov.hk/filemanager/content/pdf/en/ehris/annex/appendix-a-vi-ehr-allergy.pdf</a:t>
            </a:r>
            <a:endParaRPr lang="en-US" dirty="0" smtClean="0"/>
          </a:p>
          <a:p>
            <a:pPr lvl="1"/>
            <a:endParaRPr lang="en-US" dirty="0"/>
          </a:p>
          <a:p>
            <a:r>
              <a:rPr lang="en-US" dirty="0" smtClean="0"/>
              <a:t>Sample </a:t>
            </a:r>
            <a:r>
              <a:rPr lang="en-US" dirty="0" smtClean="0"/>
              <a:t>data </a:t>
            </a:r>
          </a:p>
          <a:p>
            <a:pPr marL="457200" lvl="1" indent="0">
              <a:buNone/>
            </a:pPr>
            <a:endParaRPr lang="en-US" dirty="0" smtClean="0"/>
          </a:p>
          <a:p>
            <a:r>
              <a:rPr lang="en-US" dirty="0" smtClean="0"/>
              <a:t>Participant create and submit the FHIR </a:t>
            </a:r>
            <a:r>
              <a:rPr lang="en-US" dirty="0" smtClean="0"/>
              <a:t>samples</a:t>
            </a:r>
          </a:p>
          <a:p>
            <a:pPr lvl="1"/>
            <a:r>
              <a:rPr lang="en-US" altLang="zh-HK" dirty="0"/>
              <a:t>Use FHIR validator (</a:t>
            </a:r>
            <a:r>
              <a:rPr lang="en-US" altLang="zh-HK" dirty="0">
                <a:hlinkClick r:id="rId4"/>
              </a:rPr>
              <a:t>link</a:t>
            </a:r>
            <a:r>
              <a:rPr lang="en-US" altLang="zh-HK" dirty="0"/>
              <a:t>) to check the submitted FHIR </a:t>
            </a:r>
            <a:r>
              <a:rPr lang="en-US" altLang="zh-HK" dirty="0" smtClean="0"/>
              <a:t>samples</a:t>
            </a:r>
            <a:endParaRPr lang="en-US" altLang="zh-HK" dirty="0"/>
          </a:p>
        </p:txBody>
      </p:sp>
      <p:graphicFrame>
        <p:nvGraphicFramePr>
          <p:cNvPr id="4" name="Object 3"/>
          <p:cNvGraphicFramePr>
            <a:graphicFrameLocks noChangeAspect="1"/>
          </p:cNvGraphicFramePr>
          <p:nvPr>
            <p:extLst>
              <p:ext uri="{D42A27DB-BD31-4B8C-83A1-F6EECF244321}">
                <p14:modId xmlns:p14="http://schemas.microsoft.com/office/powerpoint/2010/main" val="721127425"/>
              </p:ext>
            </p:extLst>
          </p:nvPr>
        </p:nvGraphicFramePr>
        <p:xfrm>
          <a:off x="3184358" y="4172618"/>
          <a:ext cx="914400" cy="771525"/>
        </p:xfrm>
        <a:graphic>
          <a:graphicData uri="http://schemas.openxmlformats.org/presentationml/2006/ole">
            <mc:AlternateContent xmlns:mc="http://schemas.openxmlformats.org/markup-compatibility/2006">
              <mc:Choice xmlns:v="urn:schemas-microsoft-com:vml" Requires="v">
                <p:oleObj spid="_x0000_s1039"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3184358" y="417261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2787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will collect at GitHub </a:t>
            </a:r>
            <a:r>
              <a:rPr lang="en-US" dirty="0" smtClean="0"/>
              <a:t>page</a:t>
            </a:r>
            <a:endParaRPr lang="en-US" dirty="0"/>
          </a:p>
        </p:txBody>
      </p:sp>
      <p:pic>
        <p:nvPicPr>
          <p:cNvPr id="4" name="Content Placeholder 3"/>
          <p:cNvPicPr>
            <a:picLocks noGrp="1" noChangeAspect="1"/>
          </p:cNvPicPr>
          <p:nvPr>
            <p:ph idx="1"/>
          </p:nvPr>
        </p:nvPicPr>
        <p:blipFill>
          <a:blip r:embed="rId2"/>
          <a:stretch>
            <a:fillRect/>
          </a:stretch>
        </p:blipFill>
        <p:spPr>
          <a:xfrm>
            <a:off x="838200" y="1462088"/>
            <a:ext cx="7005654" cy="4351338"/>
          </a:xfrm>
          <a:prstGeom prst="rect">
            <a:avLst/>
          </a:prstGeom>
        </p:spPr>
      </p:pic>
      <p:pic>
        <p:nvPicPr>
          <p:cNvPr id="5" name="Picture 4"/>
          <p:cNvPicPr>
            <a:picLocks noChangeAspect="1"/>
          </p:cNvPicPr>
          <p:nvPr/>
        </p:nvPicPr>
        <p:blipFill>
          <a:blip r:embed="rId3"/>
          <a:stretch>
            <a:fillRect/>
          </a:stretch>
        </p:blipFill>
        <p:spPr>
          <a:xfrm>
            <a:off x="5247524" y="1690688"/>
            <a:ext cx="6407066" cy="4794333"/>
          </a:xfrm>
          <a:prstGeom prst="rect">
            <a:avLst/>
          </a:prstGeom>
        </p:spPr>
      </p:pic>
    </p:spTree>
    <p:extLst>
      <p:ext uri="{BB962C8B-B14F-4D97-AF65-F5344CB8AC3E}">
        <p14:creationId xmlns:p14="http://schemas.microsoft.com/office/powerpoint/2010/main" val="2516986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410</Words>
  <Application>Microsoft Office PowerPoint</Application>
  <PresentationFormat>Widescreen</PresentationFormat>
  <Paragraphs>80</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新細明體</vt:lpstr>
      <vt:lpstr>Arial</vt:lpstr>
      <vt:lpstr>Calibri</vt:lpstr>
      <vt:lpstr>Calibri Light</vt:lpstr>
      <vt:lpstr>Office Theme</vt:lpstr>
      <vt:lpstr>Worksheet</vt:lpstr>
      <vt:lpstr>HL7 Hong Kong  FHIR Connectathon</vt:lpstr>
      <vt:lpstr>PowerPoint Presentation</vt:lpstr>
      <vt:lpstr>Roadmap of FHIR at EHRSS</vt:lpstr>
      <vt:lpstr>PowerPoint Presentation</vt:lpstr>
      <vt:lpstr>PowerPoint Presentation</vt:lpstr>
      <vt:lpstr>What is “Connectathon”?</vt:lpstr>
      <vt:lpstr>The “first” FHIR Connectathon for HK</vt:lpstr>
      <vt:lpstr>Example: Allergy</vt:lpstr>
      <vt:lpstr>Samples will collect at GitHub page</vt:lpstr>
      <vt:lpstr>Expectation</vt:lpstr>
      <vt:lpstr>Closing Remark</vt:lpstr>
      <vt:lpstr>Reference Slides</vt:lpstr>
      <vt:lpstr>International Patient Summary</vt:lpstr>
      <vt:lpstr>HL7 FHIR IPS Implementation Guide</vt:lpstr>
      <vt:lpstr>IPS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HL7-HK  FHIR Connectathon</dc:title>
  <dc:creator>Michael CHEUNG</dc:creator>
  <cp:lastModifiedBy>Michael CHEUNG</cp:lastModifiedBy>
  <cp:revision>18</cp:revision>
  <dcterms:created xsi:type="dcterms:W3CDTF">2023-04-06T05:53:24Z</dcterms:created>
  <dcterms:modified xsi:type="dcterms:W3CDTF">2023-04-19T10:55:12Z</dcterms:modified>
</cp:coreProperties>
</file>