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81" r:id="rId3"/>
    <p:sldId id="260" r:id="rId4"/>
    <p:sldId id="304" r:id="rId5"/>
    <p:sldId id="460" r:id="rId6"/>
    <p:sldId id="419" r:id="rId7"/>
    <p:sldId id="559" r:id="rId8"/>
    <p:sldId id="418" r:id="rId9"/>
    <p:sldId id="420" r:id="rId10"/>
    <p:sldId id="295" r:id="rId11"/>
    <p:sldId id="282" r:id="rId12"/>
    <p:sldId id="572" r:id="rId13"/>
    <p:sldId id="309" r:id="rId14"/>
    <p:sldId id="310" r:id="rId15"/>
    <p:sldId id="421" r:id="rId16"/>
    <p:sldId id="307" r:id="rId17"/>
    <p:sldId id="303" r:id="rId18"/>
    <p:sldId id="308" r:id="rId19"/>
    <p:sldId id="568" r:id="rId20"/>
    <p:sldId id="569" r:id="rId21"/>
    <p:sldId id="570" r:id="rId22"/>
    <p:sldId id="574" r:id="rId23"/>
    <p:sldId id="573" r:id="rId24"/>
    <p:sldId id="565" r:id="rId25"/>
    <p:sldId id="564" r:id="rId26"/>
    <p:sldId id="402" r:id="rId27"/>
    <p:sldId id="403" r:id="rId28"/>
    <p:sldId id="566" r:id="rId29"/>
    <p:sldId id="259" r:id="rId30"/>
    <p:sldId id="261" r:id="rId31"/>
    <p:sldId id="567" r:id="rId32"/>
    <p:sldId id="560" r:id="rId33"/>
    <p:sldId id="561" r:id="rId34"/>
    <p:sldId id="405" r:id="rId35"/>
    <p:sldId id="268" r:id="rId36"/>
    <p:sldId id="270" r:id="rId37"/>
    <p:sldId id="41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223E0-90C0-7D4B-896B-4EC1C6CB93FD}" type="datetimeFigureOut">
              <a:rPr lang="en-US" smtClean="0"/>
              <a:t>4/22/23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1EEEB-13B3-D445-8017-B593121F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30275" y="3373438"/>
            <a:ext cx="7435800" cy="276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5265738" y="6659563"/>
            <a:ext cx="4029000" cy="350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6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 a bigger</a:t>
            </a:r>
            <a:r>
              <a:rPr lang="en-US" baseline="0" dirty="0"/>
              <a:t> deal before HL7 decided to open up all IP</a:t>
            </a:r>
          </a:p>
          <a:p>
            <a:endParaRPr lang="en-US" baseline="0" dirty="0"/>
          </a:p>
          <a:p>
            <a:r>
              <a:rPr lang="en-US" baseline="0" dirty="0"/>
              <a:t>full legal text towards bottom of FHIR home page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35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FDB3-BB88-2EEB-6198-4C1B29193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171D7-94C7-9961-3261-CECDBA9EC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2B1D4-D6C0-1277-163F-A6E52690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C120-6FC5-9222-DED9-964B84E2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C9485-5059-10DD-3E0D-5F333E88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3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615A-3B81-0484-9ED9-72D84480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5F92F-AC98-1A98-9FB1-6AF717F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67F2A-6356-32C7-3327-915E5193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243B2-9895-BB74-A751-82833B0E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5EFCD-94A5-9FC1-BB08-37DFD5CA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0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EF86E3-A501-F4D7-E0E0-3F0007C14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2F1DC-2FDB-D1F6-B5FA-92B1148E4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95771-35DD-B4D4-4468-6B88E8A9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4E8FD-E9F7-B108-D452-C2A1C105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7D5EB-4E7E-5D2C-1DF2-E3FAD21B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222D-028D-CB6C-F808-399CDC16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9FA91-3385-3764-7116-E13C8227F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255F5-8412-9D89-512B-265643A1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040F8-F040-DEF0-D673-118CE80B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C0CEE-50F6-5718-A828-1425E24B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7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69C37-5CD5-9D97-4E13-3CC965B5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47573-9053-6296-9AB1-DC11314A6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443F2-032A-6FD7-640B-83C6D64A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263E1-071B-327D-3CD6-7C67C701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70620-B94D-623F-6E1C-F96FDDCD6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1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D851-39E2-8B06-2DCB-15296939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8C117-BC04-87A2-030E-F44C64FE5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06E36-E2B1-ED71-03BA-C5362F293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08092-488A-3B01-4C3E-FC4A58FA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A1AB3-B48C-75B7-7683-EB195174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4B5E8-D6E4-B32C-41C5-9C1A2A04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3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5CE0-9789-154A-4DBD-AA020ACB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3F1FF-375E-286C-33B1-55817CECB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FC6DC-32B3-CAE5-C798-9FA9BEE2C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E388CB-6F35-E512-6E99-1C577034B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9E9D1-0962-0B4E-7249-822B9ABB4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63FC1F-06BA-B988-4C6A-A65606E6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80F7CE-8719-F783-A802-720C23E3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1799A6-A916-11B1-9DF3-A48FDFD3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9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D619-E365-143D-3A0E-52360CA5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45979-524E-CC51-2AC7-1EB9F712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4A488-03BE-764E-070D-45F7FF3D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4C48A-96A8-8464-B30D-910E07D8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F68126-88D9-89D5-4042-EAB6592E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61A71A-D12C-C96B-4298-99E15D37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CBA4A-B72A-E80A-381A-D164984D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5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B1AC-36E8-4F73-FB47-00BBAE81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65196-F561-D27C-E60C-54E3296DA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08E63-39C2-56E7-F12F-ADD71D8D0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BAEFE-DCD5-7CE2-82FB-64D45DA6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7F487-794D-388A-341C-167E2CC6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C73C4-555F-4545-089D-FFEA6C24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3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C9B1-87B8-B1ED-6D42-66220FD0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E4D8A-DE9D-6BDA-4B94-43B8AD7FD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56C9F-48B3-548C-09B3-99D7A2118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C2E2E-9E1E-6388-E709-AFB6E8D4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1268F-D53F-6EA4-C119-15EC9A5BE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6AF3A-1BA8-D131-DDC3-CEED695B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3256B-7FA3-52AE-B386-AF11B0A9A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8BD04-7936-A156-61EE-2764ACB59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34D0D-ED2F-997B-5C51-53E5D1609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E3489-152D-6649-89E5-0A12F24A5C6E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28D9A-4916-107D-9E63-2BEBE181B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EEFB4-513F-54DA-7D36-253816C5D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4B13-42C7-0642-98FA-68D9FAA0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l7.org/fhi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373C-9C14-B9D1-F0F2-2B51CAD69B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Smart on FHIR enables Innovative Solutions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21FDA-7615-6FC7-3BA3-49203FAB04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APEHC</a:t>
            </a:r>
          </a:p>
          <a:p>
            <a:r>
              <a:rPr lang="en-US" dirty="0"/>
              <a:t>April 20, 2023 Hong Kong STP</a:t>
            </a:r>
          </a:p>
          <a:p>
            <a:r>
              <a:rPr lang="en-US" dirty="0"/>
              <a:t>Grahame Grieve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08767-DD4B-1D2F-4679-CBEA3FC92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92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02F7-3ED1-4A53-B394-1041A85D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SMART?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3445-EA1B-41F1-972D-E9C2AE031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49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AU" dirty="0"/>
              <a:t>Major Problem: Clinical record systems (LIS / EHR) have massive amounts of data</a:t>
            </a:r>
          </a:p>
          <a:p>
            <a:r>
              <a:rPr lang="en-AU" dirty="0"/>
              <a:t>All sorts of interesting clinical / business rules could help</a:t>
            </a:r>
          </a:p>
          <a:p>
            <a:r>
              <a:rPr lang="en-AU" dirty="0"/>
              <a:t>Vendors can’t do everything</a:t>
            </a:r>
          </a:p>
          <a:p>
            <a:r>
              <a:rPr lang="en-AU" dirty="0"/>
              <a:t>So:</a:t>
            </a:r>
          </a:p>
          <a:p>
            <a:pPr lvl="1"/>
            <a:r>
              <a:rPr lang="en-AU" dirty="0"/>
              <a:t>Provide a General Purpose API that allows access to EHR data and services</a:t>
            </a:r>
          </a:p>
          <a:p>
            <a:pPr lvl="1"/>
            <a:r>
              <a:rPr lang="en-AU" dirty="0"/>
              <a:t>With Integrated security</a:t>
            </a:r>
          </a:p>
          <a:p>
            <a:pPr lvl="1"/>
            <a:r>
              <a:rPr lang="en-AU" dirty="0"/>
              <a:t>And a way to launch application in a child window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A2801-7BA6-40C0-9C4E-EEFD3C828A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37"/>
            <a:ext cx="1543574" cy="949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4BECFF-AB5A-470D-9D2F-18288C1F4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1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6E8F63-AC24-3967-8109-7420CFCABC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FD12B5-38C4-BBAC-115C-545F84CE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SMART: Substitutable Medical Apps, Reusable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ABC31-8850-4609-8DA4-4C6FE3C5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5" y="2390958"/>
            <a:ext cx="4159084" cy="4351338"/>
          </a:xfrm>
        </p:spPr>
        <p:txBody>
          <a:bodyPr/>
          <a:lstStyle/>
          <a:p>
            <a:r>
              <a:rPr lang="en-US" dirty="0"/>
              <a:t>FHIR – Access Clinical Data &amp; services (IPS/CDI)</a:t>
            </a:r>
          </a:p>
          <a:p>
            <a:r>
              <a:rPr lang="en-US" dirty="0"/>
              <a:t>OAuth – Identify User &amp; Get permission</a:t>
            </a:r>
          </a:p>
          <a:p>
            <a:r>
              <a:rPr lang="en-US" dirty="0"/>
              <a:t>Clinical Context – Integrate workflow and presentation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8CD4A1-6038-B525-B278-927E868CF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99" y="1244645"/>
            <a:ext cx="1909175" cy="190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lth app, heart beat, heart rate app, medical application, pulse monitor  icon - Download on Iconfinder">
            <a:extLst>
              <a:ext uri="{FF2B5EF4-FFF2-40B4-BE49-F238E27FC236}">
                <a16:creationId xmlns:a16="http://schemas.microsoft.com/office/drawing/2014/main" id="{71AB38F0-175F-0D03-8D75-FA90491AF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12" y="4033340"/>
            <a:ext cx="1909175" cy="190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dical record - Free electronics icons">
            <a:extLst>
              <a:ext uri="{FF2B5EF4-FFF2-40B4-BE49-F238E27FC236}">
                <a16:creationId xmlns:a16="http://schemas.microsoft.com/office/drawing/2014/main" id="{845ECCC7-91B4-2361-C18F-B8E807EA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257" y="4011862"/>
            <a:ext cx="1909175" cy="190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9578CCC-66BE-45C5-C94D-BA4FF36497EA}"/>
              </a:ext>
            </a:extLst>
          </p:cNvPr>
          <p:cNvCxnSpPr/>
          <p:nvPr/>
        </p:nvCxnSpPr>
        <p:spPr>
          <a:xfrm>
            <a:off x="8587584" y="2979667"/>
            <a:ext cx="757237" cy="108956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D2D50F-35E3-C8E8-DA4A-09270DB4FBBE}"/>
              </a:ext>
            </a:extLst>
          </p:cNvPr>
          <p:cNvCxnSpPr>
            <a:cxnSpLocks/>
          </p:cNvCxnSpPr>
          <p:nvPr/>
        </p:nvCxnSpPr>
        <p:spPr>
          <a:xfrm flipH="1">
            <a:off x="6614114" y="2980138"/>
            <a:ext cx="775699" cy="107598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BF75FA-1365-AD82-DE58-2351DF4D627E}"/>
              </a:ext>
            </a:extLst>
          </p:cNvPr>
          <p:cNvCxnSpPr>
            <a:cxnSpLocks/>
          </p:cNvCxnSpPr>
          <p:nvPr/>
        </p:nvCxnSpPr>
        <p:spPr>
          <a:xfrm>
            <a:off x="7098060" y="4858034"/>
            <a:ext cx="175801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7E07263-C64D-0F14-20AD-25C99B170347}"/>
              </a:ext>
            </a:extLst>
          </p:cNvPr>
          <p:cNvSpPr txBox="1"/>
          <p:nvPr/>
        </p:nvSpPr>
        <p:spPr>
          <a:xfrm>
            <a:off x="8473180" y="1456293"/>
            <a:ext cx="325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(Clinician / Patient / Family)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095A0E-D402-31B3-12FF-6914239863AE}"/>
              </a:ext>
            </a:extLst>
          </p:cNvPr>
          <p:cNvSpPr txBox="1"/>
          <p:nvPr/>
        </p:nvSpPr>
        <p:spPr>
          <a:xfrm>
            <a:off x="5145474" y="6049036"/>
            <a:ext cx="1952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Smart App</a:t>
            </a:r>
          </a:p>
          <a:p>
            <a:pPr algn="ctr"/>
            <a:r>
              <a:rPr lang="en-US" dirty="0"/>
              <a:t>(Mobile / Desktop)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B3875-2F43-B6B1-130A-B825505D1DC3}"/>
              </a:ext>
            </a:extLst>
          </p:cNvPr>
          <p:cNvSpPr txBox="1"/>
          <p:nvPr/>
        </p:nvSpPr>
        <p:spPr>
          <a:xfrm>
            <a:off x="8756366" y="5942515"/>
            <a:ext cx="269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Clinical Record </a:t>
            </a:r>
          </a:p>
          <a:p>
            <a:pPr algn="ctr"/>
            <a:r>
              <a:rPr lang="en-US" dirty="0"/>
              <a:t>(GP /Institution / National)</a:t>
            </a:r>
          </a:p>
        </p:txBody>
      </p:sp>
    </p:spTree>
    <p:extLst>
      <p:ext uri="{BB962C8B-B14F-4D97-AF65-F5344CB8AC3E}">
        <p14:creationId xmlns:p14="http://schemas.microsoft.com/office/powerpoint/2010/main" val="267579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6E8F63-AC24-3967-8109-7420CFCABC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FD12B5-38C4-BBAC-115C-545F84CE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SMART: Substitutable Medical Apps, Reusable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ABC31-8850-4609-8DA4-4C6FE3C5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5" y="2390958"/>
            <a:ext cx="4159084" cy="4351338"/>
          </a:xfrm>
        </p:spPr>
        <p:txBody>
          <a:bodyPr/>
          <a:lstStyle/>
          <a:p>
            <a:r>
              <a:rPr lang="en-US" dirty="0"/>
              <a:t>FHIR – Access Clinical Data &amp; services (IPS/CDI)</a:t>
            </a:r>
          </a:p>
          <a:p>
            <a:r>
              <a:rPr lang="en-US" dirty="0"/>
              <a:t>OAuth – Identify User &amp; Get permission</a:t>
            </a:r>
          </a:p>
          <a:p>
            <a:r>
              <a:rPr lang="en-US" dirty="0"/>
              <a:t>Clinical Context – Integrate workflow and presentation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8CD4A1-6038-B525-B278-927E868CF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99" y="1244645"/>
            <a:ext cx="1909175" cy="190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lth app, heart beat, heart rate app, medical application, pulse monitor  icon - Download on Iconfinder">
            <a:extLst>
              <a:ext uri="{FF2B5EF4-FFF2-40B4-BE49-F238E27FC236}">
                <a16:creationId xmlns:a16="http://schemas.microsoft.com/office/drawing/2014/main" id="{71AB38F0-175F-0D03-8D75-FA90491AF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12" y="4033340"/>
            <a:ext cx="1909175" cy="190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dical record - Free electronics icons">
            <a:extLst>
              <a:ext uri="{FF2B5EF4-FFF2-40B4-BE49-F238E27FC236}">
                <a16:creationId xmlns:a16="http://schemas.microsoft.com/office/drawing/2014/main" id="{845ECCC7-91B4-2361-C18F-B8E807EA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257" y="4011862"/>
            <a:ext cx="1909175" cy="190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9578CCC-66BE-45C5-C94D-BA4FF36497EA}"/>
              </a:ext>
            </a:extLst>
          </p:cNvPr>
          <p:cNvCxnSpPr/>
          <p:nvPr/>
        </p:nvCxnSpPr>
        <p:spPr>
          <a:xfrm>
            <a:off x="8587584" y="2979667"/>
            <a:ext cx="757237" cy="108956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D2D50F-35E3-C8E8-DA4A-09270DB4FBBE}"/>
              </a:ext>
            </a:extLst>
          </p:cNvPr>
          <p:cNvCxnSpPr>
            <a:cxnSpLocks/>
          </p:cNvCxnSpPr>
          <p:nvPr/>
        </p:nvCxnSpPr>
        <p:spPr>
          <a:xfrm flipH="1">
            <a:off x="6614114" y="2980138"/>
            <a:ext cx="775699" cy="107598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BF75FA-1365-AD82-DE58-2351DF4D627E}"/>
              </a:ext>
            </a:extLst>
          </p:cNvPr>
          <p:cNvCxnSpPr>
            <a:cxnSpLocks/>
          </p:cNvCxnSpPr>
          <p:nvPr/>
        </p:nvCxnSpPr>
        <p:spPr>
          <a:xfrm>
            <a:off x="7098060" y="4858034"/>
            <a:ext cx="175801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7E07263-C64D-0F14-20AD-25C99B170347}"/>
              </a:ext>
            </a:extLst>
          </p:cNvPr>
          <p:cNvSpPr txBox="1"/>
          <p:nvPr/>
        </p:nvSpPr>
        <p:spPr>
          <a:xfrm>
            <a:off x="8473180" y="1456293"/>
            <a:ext cx="325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(Clinician / Patient / Family)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095A0E-D402-31B3-12FF-6914239863AE}"/>
              </a:ext>
            </a:extLst>
          </p:cNvPr>
          <p:cNvSpPr txBox="1"/>
          <p:nvPr/>
        </p:nvSpPr>
        <p:spPr>
          <a:xfrm>
            <a:off x="5145474" y="6049036"/>
            <a:ext cx="1952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Smart App</a:t>
            </a:r>
          </a:p>
          <a:p>
            <a:pPr algn="ctr"/>
            <a:r>
              <a:rPr lang="en-US" dirty="0"/>
              <a:t>(Mobile / Desktop)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B3875-2F43-B6B1-130A-B825505D1DC3}"/>
              </a:ext>
            </a:extLst>
          </p:cNvPr>
          <p:cNvSpPr txBox="1"/>
          <p:nvPr/>
        </p:nvSpPr>
        <p:spPr>
          <a:xfrm>
            <a:off x="8756366" y="5942515"/>
            <a:ext cx="269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Clinical Record </a:t>
            </a:r>
          </a:p>
          <a:p>
            <a:pPr algn="ctr"/>
            <a:r>
              <a:rPr lang="en-US" dirty="0"/>
              <a:t>(GP /Institution / National)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6556BB-4688-E53A-4357-09D38103BF30}"/>
              </a:ext>
            </a:extLst>
          </p:cNvPr>
          <p:cNvSpPr/>
          <p:nvPr/>
        </p:nvSpPr>
        <p:spPr>
          <a:xfrm>
            <a:off x="9915952" y="3565382"/>
            <a:ext cx="1477539" cy="1440493"/>
          </a:xfrm>
          <a:prstGeom prst="ellipse">
            <a:avLst/>
          </a:prstGeom>
          <a:solidFill>
            <a:srgbClr val="FFFFFF">
              <a:alpha val="70980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3533D6-0AA0-D856-2A78-640414BD33CB}"/>
              </a:ext>
            </a:extLst>
          </p:cNvPr>
          <p:cNvSpPr/>
          <p:nvPr/>
        </p:nvSpPr>
        <p:spPr>
          <a:xfrm>
            <a:off x="8956723" y="4890193"/>
            <a:ext cx="1477539" cy="1440493"/>
          </a:xfrm>
          <a:prstGeom prst="ellipse">
            <a:avLst/>
          </a:prstGeom>
          <a:solidFill>
            <a:srgbClr val="FFFFFF">
              <a:alpha val="70980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9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CE7A-4ADB-42BD-A79C-9C3B8C98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84754-E0B3-4593-9BFF-7B6930E94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https://cdn0.capterra-static.com/screenshots/1500357/79216.png">
            <a:extLst>
              <a:ext uri="{FF2B5EF4-FFF2-40B4-BE49-F238E27FC236}">
                <a16:creationId xmlns:a16="http://schemas.microsoft.com/office/drawing/2014/main" id="{B86E12D6-11C3-4172-A256-A01346012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6" y="150192"/>
            <a:ext cx="12033127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071534-4F17-4A12-89A3-9765A949FCFB}"/>
              </a:ext>
            </a:extLst>
          </p:cNvPr>
          <p:cNvSpPr/>
          <p:nvPr/>
        </p:nvSpPr>
        <p:spPr>
          <a:xfrm>
            <a:off x="6096000" y="4829649"/>
            <a:ext cx="5745733" cy="1778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tx1"/>
                </a:solidFill>
              </a:rPr>
              <a:t>      What do you want to put here?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A2B2CC-C393-4997-A3A8-0ACE2CD8B432}"/>
              </a:ext>
            </a:extLst>
          </p:cNvPr>
          <p:cNvSpPr/>
          <p:nvPr/>
        </p:nvSpPr>
        <p:spPr>
          <a:xfrm>
            <a:off x="6096000" y="4829649"/>
            <a:ext cx="5745733" cy="228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/>
              <a:t>Your own application </a:t>
            </a:r>
          </a:p>
        </p:txBody>
      </p:sp>
    </p:spTree>
    <p:extLst>
      <p:ext uri="{BB962C8B-B14F-4D97-AF65-F5344CB8AC3E}">
        <p14:creationId xmlns:p14="http://schemas.microsoft.com/office/powerpoint/2010/main" val="3108765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028B-F3CF-471F-9BBF-5E1E13EE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Extensible Clinical Record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5CE9C-E4FE-451B-8C41-59921E276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Launch apps that can access patient record</a:t>
            </a:r>
          </a:p>
          <a:p>
            <a:r>
              <a:rPr lang="en-AU" dirty="0"/>
              <a:t>Add a way to inject ‘suggestions’ into the application</a:t>
            </a:r>
          </a:p>
          <a:p>
            <a:pPr lvl="1"/>
            <a:r>
              <a:rPr lang="en-AU" dirty="0"/>
              <a:t>E.g. what things could/should you do for this patient?</a:t>
            </a:r>
          </a:p>
          <a:p>
            <a:r>
              <a:rPr lang="en-AU" dirty="0"/>
              <a:t>Write your own surveillance/management tools </a:t>
            </a:r>
          </a:p>
          <a:p>
            <a:r>
              <a:rPr lang="en-AU" dirty="0"/>
              <a:t>Examples in production:</a:t>
            </a:r>
          </a:p>
          <a:p>
            <a:pPr lvl="1"/>
            <a:r>
              <a:rPr lang="en-AU" dirty="0"/>
              <a:t>Custom advanced dosing regimes (‘</a:t>
            </a:r>
            <a:r>
              <a:rPr lang="en-AU" dirty="0" err="1"/>
              <a:t>DoseMe</a:t>
            </a:r>
            <a:r>
              <a:rPr lang="en-AU" dirty="0"/>
              <a:t>’)</a:t>
            </a:r>
          </a:p>
          <a:p>
            <a:pPr lvl="1"/>
            <a:r>
              <a:rPr lang="en-AU" dirty="0"/>
              <a:t>Risk calculators (by many clinical risk ratings)</a:t>
            </a:r>
          </a:p>
          <a:p>
            <a:pPr lvl="1"/>
            <a:r>
              <a:rPr lang="en-AU" dirty="0"/>
              <a:t>Case Registration applications</a:t>
            </a:r>
          </a:p>
          <a:p>
            <a:pPr lvl="1"/>
            <a:r>
              <a:rPr lang="en-AU" dirty="0"/>
              <a:t>Apple Health (/Personal Health access)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65584-EE5F-4FAE-BAD5-92DFAED49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71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BBEA7B-FAD4-3C7C-9B77-5A24B5D34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6" y="0"/>
            <a:ext cx="111903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7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9B4B-A0D3-4A84-A4B1-E53C541C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Study: Personal Health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8A42-9650-4BF0-996B-FD09DC0E3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2010: the year of personal health records</a:t>
            </a:r>
          </a:p>
          <a:p>
            <a:r>
              <a:rPr lang="en-AU" dirty="0"/>
              <a:t>Each repository / clinical service cost $$$:</a:t>
            </a:r>
          </a:p>
          <a:p>
            <a:pPr lvl="1"/>
            <a:r>
              <a:rPr lang="en-AU" dirty="0"/>
              <a:t>Marketing, Sales </a:t>
            </a:r>
          </a:p>
          <a:p>
            <a:pPr lvl="1"/>
            <a:r>
              <a:rPr lang="en-AU" dirty="0"/>
              <a:t>Contact Negotiations / Legal Fees</a:t>
            </a:r>
          </a:p>
          <a:p>
            <a:pPr lvl="1"/>
            <a:r>
              <a:rPr lang="en-AU" dirty="0"/>
              <a:t>Development / testing / deployment</a:t>
            </a:r>
          </a:p>
          <a:p>
            <a:pPr lvl="1"/>
            <a:r>
              <a:rPr lang="en-AU" dirty="0"/>
              <a:t>Maintenance, trouble shooting</a:t>
            </a:r>
          </a:p>
          <a:p>
            <a:r>
              <a:rPr lang="en-AU" dirty="0"/>
              <a:t>TCO: ~$150k (US)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9C6C9-3C5F-4C3F-A5C7-FE02580B1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9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F67B-39B4-4C39-8914-38ECC611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Study: Argonaut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65673-312C-4BF8-955E-E1172F0CB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49" y="1484831"/>
            <a:ext cx="10515600" cy="4351338"/>
          </a:xfrm>
        </p:spPr>
        <p:txBody>
          <a:bodyPr/>
          <a:lstStyle/>
          <a:p>
            <a:r>
              <a:rPr lang="en-AU" dirty="0"/>
              <a:t>Government instigated project involving US EHR vendors </a:t>
            </a:r>
          </a:p>
          <a:p>
            <a:pPr lvl="1"/>
            <a:r>
              <a:rPr lang="en-AU" dirty="0"/>
              <a:t>Vendors ran their own project</a:t>
            </a:r>
          </a:p>
          <a:p>
            <a:r>
              <a:rPr lang="en-AU" dirty="0"/>
              <a:t>Goal: define a public API for patients to get their own data</a:t>
            </a:r>
          </a:p>
          <a:p>
            <a:pPr lvl="1"/>
            <a:r>
              <a:rPr lang="en-AU" dirty="0"/>
              <a:t>Secondary goal: use the same API for application extensibility</a:t>
            </a:r>
          </a:p>
          <a:p>
            <a:r>
              <a:rPr lang="en-AU" dirty="0"/>
              <a:t>Outcome: an industry specification for letting the patient get their healthcare summary –</a:t>
            </a:r>
          </a:p>
          <a:p>
            <a:pPr lvl="1"/>
            <a:r>
              <a:rPr lang="en-AU" dirty="0"/>
              <a:t>Medications, Allergies</a:t>
            </a:r>
          </a:p>
          <a:p>
            <a:pPr lvl="1"/>
            <a:r>
              <a:rPr lang="en-AU" dirty="0"/>
              <a:t>Labs, Vital Signs </a:t>
            </a:r>
          </a:p>
          <a:p>
            <a:pPr lvl="1"/>
            <a:r>
              <a:rPr lang="en-AU" dirty="0"/>
              <a:t>Documents (/ Clinical Notes)</a:t>
            </a:r>
          </a:p>
          <a:p>
            <a:pPr lvl="1"/>
            <a:r>
              <a:rPr lang="en-AU" dirty="0"/>
              <a:t>All done securely  via SMART on FHIR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E05AE-5848-4C23-BF6A-71984184A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84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B4BD-C757-460E-BB76-52A04B97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Study: Apple </a:t>
            </a:r>
            <a:r>
              <a:rPr lang="en-AU" dirty="0" err="1"/>
              <a:t>Healthkit</a:t>
            </a:r>
            <a:r>
              <a:rPr lang="en-AU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92F1C-7671-469F-9850-45C47A6F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49" y="1439147"/>
            <a:ext cx="10515600" cy="4351338"/>
          </a:xfrm>
        </p:spPr>
        <p:txBody>
          <a:bodyPr/>
          <a:lstStyle/>
          <a:p>
            <a:r>
              <a:rPr lang="en-AU" dirty="0"/>
              <a:t>Apple </a:t>
            </a:r>
            <a:r>
              <a:rPr lang="en-AU" dirty="0" err="1"/>
              <a:t>Healthkit</a:t>
            </a:r>
            <a:r>
              <a:rPr lang="en-AU" dirty="0"/>
              <a:t> uses Argonaut specification (US Only)</a:t>
            </a:r>
          </a:p>
          <a:p>
            <a:r>
              <a:rPr lang="en-AU" dirty="0"/>
              <a:t>Hospitals can register with Apple for free</a:t>
            </a:r>
          </a:p>
          <a:p>
            <a:r>
              <a:rPr lang="en-AU" dirty="0"/>
              <a:t>Hospitals get software with the capability for free</a:t>
            </a:r>
          </a:p>
          <a:p>
            <a:r>
              <a:rPr lang="en-AU" dirty="0"/>
              <a:t>Register with Apple for free</a:t>
            </a:r>
          </a:p>
          <a:p>
            <a:r>
              <a:rPr lang="en-AU" dirty="0"/>
              <a:t>Have to pass the Apple testing process (some weeks work)</a:t>
            </a:r>
          </a:p>
          <a:p>
            <a:r>
              <a:rPr lang="en-AU" dirty="0"/>
              <a:t>Have to maintain patient portal accounts</a:t>
            </a:r>
          </a:p>
          <a:p>
            <a:endParaRPr lang="en-AU" dirty="0"/>
          </a:p>
          <a:p>
            <a:r>
              <a:rPr lang="en-AU" dirty="0"/>
              <a:t>Reduction in cost for PHR: &gt;90% - it’s a commodity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4F759-0F67-4B7E-87E1-5A39151A7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1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21C1-2C00-3290-5CD1-531DE483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Launch Sequence #1: Embedded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A9E2D-1684-42B5-AA56-462DEE588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EHR is configured to use a Smart Application (web/mobile)</a:t>
            </a:r>
          </a:p>
          <a:p>
            <a:r>
              <a:rPr lang="en-US" dirty="0"/>
              <a:t>Creates a contained browser window. Sends browser to Application with a ‘Launch Context’</a:t>
            </a:r>
          </a:p>
          <a:p>
            <a:r>
              <a:rPr lang="en-US" dirty="0"/>
              <a:t>Application loads, and then sends browser to auth endpoint</a:t>
            </a:r>
          </a:p>
          <a:p>
            <a:r>
              <a:rPr lang="en-US" dirty="0"/>
              <a:t>User discusses the request for access with the Auth server</a:t>
            </a:r>
          </a:p>
          <a:p>
            <a:r>
              <a:rPr lang="en-US" dirty="0"/>
              <a:t>Auth server redirects to app with “auth” token</a:t>
            </a:r>
          </a:p>
          <a:p>
            <a:r>
              <a:rPr lang="en-US" dirty="0"/>
              <a:t>App converts token to Access token</a:t>
            </a:r>
          </a:p>
          <a:p>
            <a:r>
              <a:rPr lang="en-US" dirty="0"/>
              <a:t>App makes requests of EHR using Access token </a:t>
            </a:r>
          </a:p>
          <a:p>
            <a:r>
              <a:rPr lang="en-US" dirty="0"/>
              <a:t>Until user/EHR closes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C4315-1217-B01B-4ACA-1E24905E6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0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Origin of FHIR: the state of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Health care has broken processes</a:t>
            </a:r>
          </a:p>
          <a:p>
            <a:pPr lvl="1"/>
            <a:endParaRPr lang="en-AU" dirty="0"/>
          </a:p>
          <a:p>
            <a:r>
              <a:rPr lang="en-US" dirty="0"/>
              <a:t>Other industries are being transformed</a:t>
            </a:r>
          </a:p>
          <a:p>
            <a:pPr lvl="1"/>
            <a:r>
              <a:rPr lang="en-US" dirty="0"/>
              <a:t>IT enables process transformation</a:t>
            </a:r>
          </a:p>
          <a:p>
            <a:pPr lvl="1"/>
            <a:endParaRPr lang="en-US" dirty="0"/>
          </a:p>
          <a:p>
            <a:r>
              <a:rPr lang="en-US" dirty="0"/>
              <a:t>“Patient Centered Ecosystem” is happening very slowly in healthcare</a:t>
            </a:r>
          </a:p>
          <a:p>
            <a:pPr lvl="1"/>
            <a:r>
              <a:rPr lang="en-US" dirty="0"/>
              <a:t>IT standards to integrate B2B and C2B do not exist</a:t>
            </a:r>
          </a:p>
          <a:p>
            <a:pPr lvl="1"/>
            <a:r>
              <a:rPr lang="en-US" dirty="0"/>
              <a:t>IT is not properly implemented</a:t>
            </a:r>
          </a:p>
          <a:p>
            <a:pPr lvl="1"/>
            <a:r>
              <a:rPr lang="en-US" dirty="0"/>
              <a:t>There are many other blockers (culture, business process, liability, regulation)</a:t>
            </a:r>
          </a:p>
          <a:p>
            <a:pPr lvl="1"/>
            <a:r>
              <a:rPr lang="en-US" dirty="0"/>
              <a:t>Innovation is </a:t>
            </a:r>
            <a:r>
              <a:rPr lang="en-US" i="1" dirty="0"/>
              <a:t>hard</a:t>
            </a:r>
            <a:r>
              <a:rPr lang="en-US" dirty="0"/>
              <a:t> work – network problem</a:t>
            </a:r>
          </a:p>
          <a:p>
            <a:endParaRPr lang="en-AU" dirty="0"/>
          </a:p>
          <a:p>
            <a:endParaRPr lang="en-AU" dirty="0"/>
          </a:p>
          <a:p>
            <a:pPr lvl="1"/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7F799-9865-644C-9B29-283D525F06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12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21C1-2C00-3290-5CD1-531DE483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Launch Sequence #1: Stand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A9E2D-1684-42B5-AA56-462DEE588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wishes to connect to EHR (Mobile/Web/Desktop/Server)</a:t>
            </a:r>
          </a:p>
          <a:p>
            <a:r>
              <a:rPr lang="en-US" dirty="0"/>
              <a:t>Creates a browser (thing). Sends browser to auth endpoint</a:t>
            </a:r>
          </a:p>
          <a:p>
            <a:r>
              <a:rPr lang="en-US" dirty="0"/>
              <a:t>User discusses the request for access with the Auth server</a:t>
            </a:r>
          </a:p>
          <a:p>
            <a:r>
              <a:rPr lang="en-US" dirty="0"/>
              <a:t>Auth server redirects to Application (server) with “auth” token</a:t>
            </a:r>
          </a:p>
          <a:p>
            <a:r>
              <a:rPr lang="en-US" dirty="0"/>
              <a:t>Application converts token to Access token</a:t>
            </a:r>
          </a:p>
          <a:p>
            <a:r>
              <a:rPr lang="en-US" dirty="0"/>
              <a:t>Application makes requests of EHR using Access token </a:t>
            </a:r>
          </a:p>
          <a:p>
            <a:r>
              <a:rPr lang="en-US" dirty="0"/>
              <a:t>Until EHR rejects the access token (go back to start)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21E21-5C73-A0C0-288B-DAE32269E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16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21C1-2C00-3290-5CD1-531DE483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Launch Application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A9E2D-1684-42B5-AA56-462DEE588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EHR decides which authorizations to approve</a:t>
            </a:r>
          </a:p>
          <a:p>
            <a:pPr lvl="1"/>
            <a:r>
              <a:rPr lang="en-US" dirty="0"/>
              <a:t>Subject to organizational policy and vendor decision making </a:t>
            </a:r>
          </a:p>
          <a:p>
            <a:pPr lvl="1"/>
            <a:endParaRPr lang="en-US" dirty="0"/>
          </a:p>
          <a:p>
            <a:r>
              <a:rPr lang="en-US" dirty="0"/>
              <a:t>Most EHRs require applications to be registered in advance </a:t>
            </a:r>
          </a:p>
          <a:p>
            <a:pPr lvl="1"/>
            <a:r>
              <a:rPr lang="en-US" dirty="0"/>
              <a:t>Not necessary technically, but enforce policy and business practices</a:t>
            </a:r>
          </a:p>
          <a:p>
            <a:pPr lvl="1"/>
            <a:r>
              <a:rPr lang="en-US" dirty="0"/>
              <a:t>Enforce business agreements </a:t>
            </a:r>
          </a:p>
          <a:p>
            <a:pPr lvl="1"/>
            <a:r>
              <a:rPr lang="en-US" dirty="0"/>
              <a:t>Check security &amp; useability</a:t>
            </a:r>
          </a:p>
          <a:p>
            <a:pPr lvl="1"/>
            <a:endParaRPr lang="en-US" dirty="0"/>
          </a:p>
          <a:p>
            <a:r>
              <a:rPr lang="en-US" dirty="0"/>
              <a:t>This becomes the focus point of contention around financialization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36CB6-EA98-E188-30F7-FFBAA5776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13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21C1-2C00-3290-5CD1-531DE483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Launch User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A9E2D-1684-42B5-AA56-462DEE588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Smart App Launch doesn’t require the user to be identified </a:t>
            </a:r>
          </a:p>
          <a:p>
            <a:pPr lvl="1"/>
            <a:r>
              <a:rPr lang="en-US" dirty="0"/>
              <a:t>But can be, and almost always needs to be</a:t>
            </a:r>
          </a:p>
          <a:p>
            <a:pPr lvl="1"/>
            <a:r>
              <a:rPr lang="en-US" dirty="0"/>
              <a:t>Authorization outcome may include user details (app can ask for this)</a:t>
            </a:r>
          </a:p>
          <a:p>
            <a:r>
              <a:rPr lang="en-US" dirty="0"/>
              <a:t>Typically EHR must identify a user to decide what records are accessible </a:t>
            </a:r>
          </a:p>
          <a:p>
            <a:r>
              <a:rPr lang="en-US" dirty="0"/>
              <a:t>Client may also need to authenticate user for it’s own purposes </a:t>
            </a:r>
          </a:p>
          <a:p>
            <a:pPr lvl="1"/>
            <a:r>
              <a:rPr lang="en-US" dirty="0"/>
              <a:t>Unless it can match records from EHR details</a:t>
            </a:r>
          </a:p>
          <a:p>
            <a:pPr lvl="1"/>
            <a:r>
              <a:rPr lang="en-US" dirty="0"/>
              <a:t>Can set up SSO arrangements with EHR</a:t>
            </a:r>
          </a:p>
          <a:p>
            <a:r>
              <a:rPr lang="en-US" dirty="0"/>
              <a:t>EHR can delegate user authentication (e.g. national service) using 2</a:t>
            </a:r>
            <a:r>
              <a:rPr lang="en-US" baseline="30000" dirty="0"/>
              <a:t>nd</a:t>
            </a:r>
            <a:r>
              <a:rPr lang="en-US" dirty="0"/>
              <a:t> stage OAuth (not Smart though)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36CB6-EA98-E188-30F7-FFBAA5776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7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21C1-2C00-3290-5CD1-531DE483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Launch: Scopes and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A9E2D-1684-42B5-AA56-462DEE588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EHR &amp; Apps inject tokens (unique identifiers) into the process </a:t>
            </a:r>
          </a:p>
          <a:p>
            <a:pPr lvl="1"/>
            <a:r>
              <a:rPr lang="en-US" dirty="0"/>
              <a:t>Track context for both parties (e.g. Launch Context)</a:t>
            </a:r>
          </a:p>
          <a:p>
            <a:pPr lvl="1"/>
            <a:r>
              <a:rPr lang="en-US" dirty="0"/>
              <a:t>There are various encryption and signing steps to secure the exchange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App requests a set of ‘scopes’. EHR grants a set of scopes</a:t>
            </a:r>
          </a:p>
          <a:p>
            <a:pPr lvl="1"/>
            <a:r>
              <a:rPr lang="en-US" dirty="0"/>
              <a:t>Each scope has scope/</a:t>
            </a:r>
            <a:r>
              <a:rPr lang="en-US" dirty="0" err="1"/>
              <a:t>type.mode</a:t>
            </a:r>
            <a:r>
              <a:rPr lang="en-US" dirty="0"/>
              <a:t> e.g. 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patient/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Observation.rs</a:t>
            </a:r>
            <a:endParaRPr lang="en-AU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lvl="1"/>
            <a:r>
              <a:rPr lang="en-US" dirty="0"/>
              <a:t>EHR can grant more or less access, depending on internal policies, institution policies, user rights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Scopes are a language for the interaction with the user – what is the app proposing to do?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36CB6-EA98-E188-30F7-FFBAA5776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0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A3DC-E9CD-52FB-305C-F94DEBE9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SMART on FHIR?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A219B-7D3D-26F8-DCB2-3150F57B5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advantages of FHIR, e.g.:</a:t>
            </a:r>
          </a:p>
          <a:p>
            <a:pPr lvl="1"/>
            <a:r>
              <a:rPr lang="en-US" dirty="0"/>
              <a:t>Free Open Source Specification</a:t>
            </a:r>
          </a:p>
          <a:p>
            <a:pPr lvl="1"/>
            <a:r>
              <a:rPr lang="en-US" dirty="0"/>
              <a:t>Leverage Web technology / security / community</a:t>
            </a:r>
          </a:p>
          <a:p>
            <a:pPr lvl="1"/>
            <a:r>
              <a:rPr lang="en-US" dirty="0"/>
              <a:t>Active &amp; helpful FHIR community </a:t>
            </a:r>
          </a:p>
          <a:p>
            <a:r>
              <a:rPr lang="en-US" dirty="0"/>
              <a:t>Can use other standards</a:t>
            </a:r>
          </a:p>
          <a:p>
            <a:pPr lvl="1"/>
            <a:r>
              <a:rPr lang="en-US" dirty="0"/>
              <a:t>V2 – designed for back-office exchange </a:t>
            </a:r>
          </a:p>
          <a:p>
            <a:pPr lvl="1"/>
            <a:r>
              <a:rPr lang="en-US" dirty="0"/>
              <a:t>CDA / XDS – designed for historical record collection</a:t>
            </a:r>
          </a:p>
          <a:p>
            <a:r>
              <a:rPr lang="en-US" dirty="0"/>
              <a:t>Can do it your own way (down with standards)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429F3-FFDE-3A43-4539-BD5963EF7D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3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AB26-8BEB-37FC-B2E1-2D6BA68A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Cost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B0139-7542-8186-B55C-C6512E159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Standards increase up front costs</a:t>
            </a:r>
          </a:p>
          <a:p>
            <a:pPr lvl="1"/>
            <a:r>
              <a:rPr lang="en-US" sz="2800" dirty="0"/>
              <a:t>Encountering requirements you don’t (</a:t>
            </a:r>
            <a:r>
              <a:rPr lang="en-US" sz="2800" i="1" dirty="0"/>
              <a:t>yet</a:t>
            </a:r>
            <a:r>
              <a:rPr lang="en-US" sz="2800" dirty="0"/>
              <a:t>) have</a:t>
            </a:r>
          </a:p>
          <a:p>
            <a:pPr lvl="1"/>
            <a:r>
              <a:rPr lang="en-US" sz="2800" dirty="0"/>
              <a:t>More development than a custom agreement</a:t>
            </a:r>
          </a:p>
          <a:p>
            <a:r>
              <a:rPr lang="en-US" sz="3200" dirty="0"/>
              <a:t>Standards decrease follow up costs</a:t>
            </a:r>
          </a:p>
          <a:p>
            <a:pPr lvl="1"/>
            <a:r>
              <a:rPr lang="en-US" sz="2800" dirty="0"/>
              <a:t>More re-use of work in the future</a:t>
            </a:r>
          </a:p>
          <a:p>
            <a:pPr lvl="1"/>
            <a:r>
              <a:rPr lang="en-US" sz="2800" dirty="0"/>
              <a:t>Less re-work (safer! Lower Risk!)</a:t>
            </a:r>
          </a:p>
          <a:p>
            <a:pPr lvl="1"/>
            <a:r>
              <a:rPr lang="en-US" sz="2800" dirty="0"/>
              <a:t>Easier (cheaper) to find staff &amp; maintain institutional memory</a:t>
            </a:r>
          </a:p>
          <a:p>
            <a:pPr lvl="1"/>
            <a:r>
              <a:rPr lang="en-US" sz="2800" dirty="0"/>
              <a:t>More likely to be compliant with regulation</a:t>
            </a:r>
          </a:p>
          <a:p>
            <a:r>
              <a:rPr lang="en-US" sz="3200" dirty="0"/>
              <a:t>Can’t achieve data lock-in by dead-end-thinking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25D4C-B76E-9BF9-6D5F-F6AF89E20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23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B38B-CDEF-4AF6-8A16-BF076F2D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Software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6EFDD-0980-4188-BEB3-6E74D2652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Most clinical systems are extremely configurable</a:t>
            </a:r>
          </a:p>
          <a:p>
            <a:r>
              <a:rPr lang="en-AU" dirty="0"/>
              <a:t>In fact: frameworks for systems, not systems</a:t>
            </a:r>
          </a:p>
          <a:p>
            <a:r>
              <a:rPr lang="en-AU" dirty="0"/>
              <a:t>Extensive implementation project to build a custom configuration</a:t>
            </a:r>
          </a:p>
          <a:p>
            <a:r>
              <a:rPr lang="en-AU" dirty="0"/>
              <a:t>‘ERP style software’ e.g. SAP – organization spends significant portion of budget managing it’s own special business rules</a:t>
            </a:r>
          </a:p>
          <a:p>
            <a:r>
              <a:rPr lang="en-AU" dirty="0"/>
              <a:t>‘SaaS style software’ – much reduced customization saves an organization real budget</a:t>
            </a:r>
          </a:p>
          <a:p>
            <a:pPr lvl="1"/>
            <a:r>
              <a:rPr lang="en-AU" dirty="0"/>
              <a:t>Eating the market from small </a:t>
            </a:r>
            <a:r>
              <a:rPr lang="en-AU" dirty="0">
                <a:sym typeface="Wingdings" panose="05000000000000000000" pitchFamily="2" charset="2"/>
              </a:rPr>
              <a:t> large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Based on ‘Deep Interoperability’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E6C2D-91DF-4C91-93E9-5B5F419B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33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8A336BE-88AC-4EC0-9C77-C4A35528FF6E}"/>
              </a:ext>
            </a:extLst>
          </p:cNvPr>
          <p:cNvSpPr/>
          <p:nvPr/>
        </p:nvSpPr>
        <p:spPr>
          <a:xfrm>
            <a:off x="9480659" y="2740801"/>
            <a:ext cx="1672857" cy="3202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7F684-CBC5-4343-8ECA-E06B7AF1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Shallow vs Deep Interoperability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7E084-65B0-4AF8-92F2-71038732A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051007"/>
          </a:xfrm>
        </p:spPr>
        <p:txBody>
          <a:bodyPr/>
          <a:lstStyle/>
          <a:p>
            <a:r>
              <a:rPr lang="en-AU" dirty="0"/>
              <a:t>Integration points on the perimeter: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0716C7-8020-4682-87EB-9C8B67AC54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Integration Points part of the system: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26D7C2-8356-406D-BFE4-E5717F0D92E8}"/>
              </a:ext>
            </a:extLst>
          </p:cNvPr>
          <p:cNvSpPr/>
          <p:nvPr/>
        </p:nvSpPr>
        <p:spPr>
          <a:xfrm>
            <a:off x="1118472" y="3288700"/>
            <a:ext cx="4022575" cy="2766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99BC055D-3D2A-4EAA-8012-61C94055D124}"/>
              </a:ext>
            </a:extLst>
          </p:cNvPr>
          <p:cNvSpPr/>
          <p:nvPr/>
        </p:nvSpPr>
        <p:spPr>
          <a:xfrm>
            <a:off x="10190850" y="3614430"/>
            <a:ext cx="836891" cy="1263677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6B7A2F-B4BC-4FEE-A1ED-D90D878FB62F}"/>
              </a:ext>
            </a:extLst>
          </p:cNvPr>
          <p:cNvSpPr/>
          <p:nvPr/>
        </p:nvSpPr>
        <p:spPr>
          <a:xfrm>
            <a:off x="3229835" y="4006877"/>
            <a:ext cx="992888" cy="47878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4AEF3A39-8A7F-4E58-8DF3-A815B40698CF}"/>
              </a:ext>
            </a:extLst>
          </p:cNvPr>
          <p:cNvSpPr/>
          <p:nvPr/>
        </p:nvSpPr>
        <p:spPr>
          <a:xfrm>
            <a:off x="3251419" y="4791769"/>
            <a:ext cx="949720" cy="71425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893DE955-E76E-45C0-B1D8-DD4FD208615B}"/>
              </a:ext>
            </a:extLst>
          </p:cNvPr>
          <p:cNvSpPr/>
          <p:nvPr/>
        </p:nvSpPr>
        <p:spPr>
          <a:xfrm>
            <a:off x="1522692" y="3637978"/>
            <a:ext cx="211921" cy="259014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884879D5-17EA-494D-BCCB-26BBBA7CF7F7}"/>
              </a:ext>
            </a:extLst>
          </p:cNvPr>
          <p:cNvSpPr/>
          <p:nvPr/>
        </p:nvSpPr>
        <p:spPr>
          <a:xfrm>
            <a:off x="3039498" y="3159193"/>
            <a:ext cx="211921" cy="259014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D6076654-DBAE-4E14-87F2-1923DD03E296}"/>
              </a:ext>
            </a:extLst>
          </p:cNvPr>
          <p:cNvSpPr/>
          <p:nvPr/>
        </p:nvSpPr>
        <p:spPr>
          <a:xfrm>
            <a:off x="4775418" y="3822427"/>
            <a:ext cx="211921" cy="259014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82353514-0342-4168-B23D-96C6BA17A0DC}"/>
              </a:ext>
            </a:extLst>
          </p:cNvPr>
          <p:cNvSpPr/>
          <p:nvPr/>
        </p:nvSpPr>
        <p:spPr>
          <a:xfrm>
            <a:off x="1874912" y="5685894"/>
            <a:ext cx="211921" cy="259014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CEE426-CE89-4C11-8379-4B6F1E2C92FF}"/>
              </a:ext>
            </a:extLst>
          </p:cNvPr>
          <p:cNvCxnSpPr/>
          <p:nvPr/>
        </p:nvCxnSpPr>
        <p:spPr>
          <a:xfrm>
            <a:off x="9740608" y="3049308"/>
            <a:ext cx="0" cy="26365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mond 15">
            <a:extLst>
              <a:ext uri="{FF2B5EF4-FFF2-40B4-BE49-F238E27FC236}">
                <a16:creationId xmlns:a16="http://schemas.microsoft.com/office/drawing/2014/main" id="{C308227B-8A7F-46F2-A99E-64142AFF04D0}"/>
              </a:ext>
            </a:extLst>
          </p:cNvPr>
          <p:cNvSpPr/>
          <p:nvPr/>
        </p:nvSpPr>
        <p:spPr>
          <a:xfrm>
            <a:off x="9634648" y="3139267"/>
            <a:ext cx="211921" cy="259014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2AE6E0C1-4A8B-4519-9597-C542A84E6E66}"/>
              </a:ext>
            </a:extLst>
          </p:cNvPr>
          <p:cNvSpPr/>
          <p:nvPr/>
        </p:nvSpPr>
        <p:spPr>
          <a:xfrm>
            <a:off x="9634648" y="3662201"/>
            <a:ext cx="211921" cy="259014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12334432-224B-4B0E-9A2A-E10BD368D082}"/>
              </a:ext>
            </a:extLst>
          </p:cNvPr>
          <p:cNvSpPr/>
          <p:nvPr/>
        </p:nvSpPr>
        <p:spPr>
          <a:xfrm>
            <a:off x="9634648" y="4135754"/>
            <a:ext cx="211921" cy="259014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C04A644B-F2FE-451C-A0BE-26ACBFBBFC37}"/>
              </a:ext>
            </a:extLst>
          </p:cNvPr>
          <p:cNvSpPr/>
          <p:nvPr/>
        </p:nvSpPr>
        <p:spPr>
          <a:xfrm>
            <a:off x="9634648" y="4588374"/>
            <a:ext cx="211921" cy="259014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F194A6AE-1EEC-40F5-A8D4-F66F618C02BA}"/>
              </a:ext>
            </a:extLst>
          </p:cNvPr>
          <p:cNvSpPr/>
          <p:nvPr/>
        </p:nvSpPr>
        <p:spPr>
          <a:xfrm>
            <a:off x="9634648" y="5136069"/>
            <a:ext cx="211921" cy="259014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Cylinder 20">
            <a:extLst>
              <a:ext uri="{FF2B5EF4-FFF2-40B4-BE49-F238E27FC236}">
                <a16:creationId xmlns:a16="http://schemas.microsoft.com/office/drawing/2014/main" id="{E116C830-725A-48D9-9C8F-B3FC3FCDFFB9}"/>
              </a:ext>
            </a:extLst>
          </p:cNvPr>
          <p:cNvSpPr/>
          <p:nvPr/>
        </p:nvSpPr>
        <p:spPr>
          <a:xfrm>
            <a:off x="1954478" y="3956535"/>
            <a:ext cx="836891" cy="1263677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8405E08-A7E4-4898-8E1B-FD588FB1F25D}"/>
              </a:ext>
            </a:extLst>
          </p:cNvPr>
          <p:cNvSpPr/>
          <p:nvPr/>
        </p:nvSpPr>
        <p:spPr>
          <a:xfrm>
            <a:off x="6867322" y="3398585"/>
            <a:ext cx="992888" cy="47878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Star: 7 Points 22">
            <a:extLst>
              <a:ext uri="{FF2B5EF4-FFF2-40B4-BE49-F238E27FC236}">
                <a16:creationId xmlns:a16="http://schemas.microsoft.com/office/drawing/2014/main" id="{E07F9062-710E-4285-8A41-5FDC19171D7D}"/>
              </a:ext>
            </a:extLst>
          </p:cNvPr>
          <p:cNvSpPr/>
          <p:nvPr/>
        </p:nvSpPr>
        <p:spPr>
          <a:xfrm>
            <a:off x="6867322" y="4445351"/>
            <a:ext cx="949720" cy="71425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4C3A0DE-8B42-428F-8891-EEAC6A819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F568C3C-A994-4822-B5FF-3D7A1D4530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52458" b="29814"/>
          <a:stretch/>
        </p:blipFill>
        <p:spPr>
          <a:xfrm>
            <a:off x="9634648" y="5462734"/>
            <a:ext cx="286415" cy="38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06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ACB2-9106-8FB7-7939-63ECCDBF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 FHIR: Is it secure?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EE313-CD51-9BEB-CDD8-A8497957C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6" y="1825625"/>
            <a:ext cx="4647156" cy="4351338"/>
          </a:xfrm>
        </p:spPr>
        <p:txBody>
          <a:bodyPr/>
          <a:lstStyle/>
          <a:p>
            <a:r>
              <a:rPr lang="en-US" dirty="0"/>
              <a:t>Alissa Knight is a professional hacker who was paid to hack production APIs and publish her results</a:t>
            </a:r>
          </a:p>
          <a:p>
            <a:r>
              <a:rPr lang="en-US" dirty="0"/>
              <a:t>EHRs were very secure. Other Apps: very insecure</a:t>
            </a:r>
          </a:p>
          <a:p>
            <a:r>
              <a:rPr lang="en-US" dirty="0"/>
              <a:t>This is scary! Why use FHIR?</a:t>
            </a:r>
          </a:p>
          <a:p>
            <a:r>
              <a:rPr lang="en-US" dirty="0"/>
              <a:t>Because you will be hacked – so why not be part of the solution?</a:t>
            </a:r>
          </a:p>
        </p:txBody>
      </p:sp>
      <p:pic>
        <p:nvPicPr>
          <p:cNvPr id="1026" name="Picture 2" descr="Executive Summary article cover image">
            <a:extLst>
              <a:ext uri="{FF2B5EF4-FFF2-40B4-BE49-F238E27FC236}">
                <a16:creationId xmlns:a16="http://schemas.microsoft.com/office/drawing/2014/main" id="{579A00EE-DCB7-65F5-0918-5AAA13478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82" y="1825625"/>
            <a:ext cx="6597118" cy="371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0277DD-5E64-4EAC-1536-425EDAC155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43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7505-8EE2-4446-B633-97A238FE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- Alissa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BF2B8-05CE-6F49-B063-EFC7B7FB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notification of a security breach will generate real controversy </a:t>
            </a:r>
          </a:p>
          <a:p>
            <a:r>
              <a:rPr lang="en-US" dirty="0"/>
              <a:t>Much of it misinformed &amp; some of it malicious</a:t>
            </a:r>
          </a:p>
          <a:p>
            <a:r>
              <a:rPr lang="en-US" dirty="0"/>
              <a:t>There will be real political costs </a:t>
            </a:r>
          </a:p>
          <a:p>
            <a:r>
              <a:rPr lang="en-US" dirty="0"/>
              <a:t>Handling it properly pays off – be prepared </a:t>
            </a:r>
          </a:p>
          <a:p>
            <a:r>
              <a:rPr lang="en-US" dirty="0"/>
              <a:t>Ecosystems based on open standards are more resilient</a:t>
            </a:r>
          </a:p>
          <a:p>
            <a:pPr lvl="1"/>
            <a:r>
              <a:rPr lang="en-US" dirty="0"/>
              <a:t>Economics justifies white hat hacking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AD1B9-B2ED-5A18-CD09-17909514BA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0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FHIR: The web, for Healthcare</a:t>
            </a:r>
            <a:endParaRPr lang="en-US" dirty="0"/>
          </a:p>
        </p:txBody>
      </p:sp>
      <p:sp>
        <p:nvSpPr>
          <p:cNvPr id="116" name="Shape 116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Open Community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tx1"/>
                </a:solidFill>
              </a:rPr>
              <a:t>Open Standard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4294967295"/>
          </p:nvPr>
        </p:nvSpPr>
        <p:spPr>
          <a:xfrm>
            <a:off x="838200" y="2628900"/>
            <a:ext cx="4787900" cy="388302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Make it easier to exchange healthcare information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Open Participation - uses web infrastructure (social media)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Lead by HL7 - deeply connected to world wide health community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4294967295"/>
          </p:nvPr>
        </p:nvSpPr>
        <p:spPr>
          <a:xfrm>
            <a:off x="6172200" y="2514600"/>
            <a:ext cx="5295900" cy="388302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Describes how to exchange healthcare information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Public Domain (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http://hl7.org/fhir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 web API - web standards where possible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Continuity with existing healthcare standards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D8C8A8-AAAE-F64E-9F50-CC5880D7D4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63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788BC-F19E-3242-B9AD-0F99BDCF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2071-5F4B-894E-B710-74564E50A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Implementers are all over the place</a:t>
            </a:r>
          </a:p>
          <a:p>
            <a:pPr lvl="1"/>
            <a:r>
              <a:rPr lang="en-US" dirty="0"/>
              <a:t>Some implementers are very good indeed </a:t>
            </a:r>
          </a:p>
          <a:p>
            <a:pPr lvl="1"/>
            <a:r>
              <a:rPr lang="en-US" dirty="0"/>
              <a:t>Some implementers are not!</a:t>
            </a:r>
          </a:p>
          <a:p>
            <a:pPr lvl="1"/>
            <a:r>
              <a:rPr lang="en-US" dirty="0"/>
              <a:t>Culture matters. Leadership matters </a:t>
            </a:r>
          </a:p>
          <a:p>
            <a:pPr lvl="1"/>
            <a:endParaRPr lang="en-US" dirty="0"/>
          </a:p>
          <a:p>
            <a:r>
              <a:rPr lang="en-US" dirty="0"/>
              <a:t>Solutions vary widely between jurisdictions </a:t>
            </a:r>
          </a:p>
          <a:p>
            <a:pPr lvl="1"/>
            <a:r>
              <a:rPr lang="en-US" dirty="0"/>
              <a:t>Responding to different risks, driven by different purchasing choices</a:t>
            </a:r>
          </a:p>
          <a:p>
            <a:pPr lvl="1"/>
            <a:endParaRPr lang="en-US" dirty="0"/>
          </a:p>
          <a:p>
            <a:r>
              <a:rPr lang="en-US" dirty="0"/>
              <a:t>Implementers / adopters that are suspicious of new technologies (cloud) are not suspicious enough of their existing practices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1C8E5-493A-982A-1E1A-5A91E20E0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11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662B-B243-49EB-B328-95715F78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30" y="365125"/>
            <a:ext cx="10372969" cy="1325563"/>
          </a:xfrm>
        </p:spPr>
        <p:txBody>
          <a:bodyPr/>
          <a:lstStyle/>
          <a:p>
            <a:r>
              <a:rPr lang="en-AU" dirty="0"/>
              <a:t>FHIR is not a silver bullet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D77C-11C5-46EC-91A4-26C6F4CBD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830" y="1825625"/>
            <a:ext cx="10372970" cy="4351338"/>
          </a:xfrm>
        </p:spPr>
        <p:txBody>
          <a:bodyPr/>
          <a:lstStyle/>
          <a:p>
            <a:r>
              <a:rPr lang="en-AU" dirty="0"/>
              <a:t>FHIR is a nice technology</a:t>
            </a:r>
          </a:p>
          <a:p>
            <a:r>
              <a:rPr lang="en-AU" dirty="0"/>
              <a:t>The FHIR specification only captures what everyone will agree to</a:t>
            </a:r>
          </a:p>
          <a:p>
            <a:pPr lvl="1"/>
            <a:r>
              <a:rPr lang="en-AU" dirty="0"/>
              <a:t>“Platform” on which to build agreements</a:t>
            </a:r>
          </a:p>
          <a:p>
            <a:r>
              <a:rPr lang="en-AU" dirty="0"/>
              <a:t>People still have to agree about everything else</a:t>
            </a:r>
          </a:p>
          <a:p>
            <a:pPr lvl="1"/>
            <a:r>
              <a:rPr lang="en-AU" dirty="0"/>
              <a:t>Countries</a:t>
            </a:r>
          </a:p>
          <a:p>
            <a:pPr lvl="1"/>
            <a:r>
              <a:rPr lang="en-AU" dirty="0"/>
              <a:t>Domains</a:t>
            </a:r>
          </a:p>
          <a:p>
            <a:pPr lvl="1"/>
            <a:r>
              <a:rPr lang="en-AU" dirty="0"/>
              <a:t>Terminologies</a:t>
            </a:r>
          </a:p>
          <a:p>
            <a:pPr lvl="1"/>
            <a:r>
              <a:rPr lang="en-AU" dirty="0"/>
              <a:t>Business Agreements / workflows</a:t>
            </a:r>
          </a:p>
          <a:p>
            <a:pPr lvl="1"/>
            <a:r>
              <a:rPr lang="en-AU" dirty="0"/>
              <a:t>Framework &amp; Motivation for introducing it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84030-E689-471C-8D9E-251127335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99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FD59-0298-7D43-8AED-98BF3665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F19E0-07D5-8C76-95AB-DAC08A39F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Strategy / Architecture </a:t>
            </a:r>
          </a:p>
          <a:p>
            <a:pPr lvl="1"/>
            <a:r>
              <a:rPr lang="en-US" dirty="0"/>
              <a:t>Vendors and institutions need leadership to get over co-dependency issues</a:t>
            </a:r>
          </a:p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Formal education (University)</a:t>
            </a:r>
          </a:p>
          <a:p>
            <a:pPr lvl="1"/>
            <a:r>
              <a:rPr lang="en-US" dirty="0"/>
              <a:t>Professional education</a:t>
            </a:r>
          </a:p>
          <a:p>
            <a:r>
              <a:rPr lang="en-US" dirty="0"/>
              <a:t>Learning / Testing Opportunities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Connectathons</a:t>
            </a:r>
            <a:r>
              <a:rPr lang="en-US" dirty="0"/>
              <a:t>” / Sandbox - opportunities for technical teams to test/learn with no risk</a:t>
            </a:r>
          </a:p>
          <a:p>
            <a:r>
              <a:rPr lang="en-US" dirty="0"/>
              <a:t>Local Specifications</a:t>
            </a:r>
          </a:p>
          <a:p>
            <a:pPr lvl="1"/>
            <a:r>
              <a:rPr lang="en-US" dirty="0"/>
              <a:t>Convert local issues to local specifications – regulation, language, accepted business practices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C7F38-1952-E071-1B10-688C1331C3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6300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70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C10F2-86D7-E791-FED8-4D2271CE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00C3-6881-9AED-61D9-EF01F715C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IPS: International Patient Summary</a:t>
            </a:r>
          </a:p>
          <a:p>
            <a:pPr lvl="1"/>
            <a:r>
              <a:rPr lang="en-US" dirty="0"/>
              <a:t>A set of agreed summary information about a patient</a:t>
            </a:r>
          </a:p>
          <a:p>
            <a:pPr lvl="1"/>
            <a:r>
              <a:rPr lang="en-US" dirty="0"/>
              <a:t>Common Content + Terminology rules </a:t>
            </a:r>
          </a:p>
          <a:p>
            <a:pPr lvl="1"/>
            <a:r>
              <a:rPr lang="en-US" dirty="0"/>
              <a:t>Portable as they travel (tourist/refugees/civil disruption)</a:t>
            </a:r>
          </a:p>
          <a:p>
            <a:pPr lvl="1"/>
            <a:r>
              <a:rPr lang="en-US" dirty="0"/>
              <a:t>Doesn’t specify how transfer happens – can be by Smart on FHIR</a:t>
            </a:r>
          </a:p>
          <a:p>
            <a:r>
              <a:rPr lang="en-US" dirty="0"/>
              <a:t>IPA: International Patient Access</a:t>
            </a:r>
          </a:p>
          <a:p>
            <a:pPr lvl="1"/>
            <a:r>
              <a:rPr lang="en-US" dirty="0"/>
              <a:t>A common way to access information for a patient in any country</a:t>
            </a:r>
          </a:p>
          <a:p>
            <a:pPr lvl="1"/>
            <a:r>
              <a:rPr lang="en-US" dirty="0"/>
              <a:t>Unbundle US Patient access from US Specific content rules</a:t>
            </a:r>
          </a:p>
          <a:p>
            <a:pPr lvl="1"/>
            <a:r>
              <a:rPr lang="en-US" dirty="0"/>
              <a:t>Because consumer technology is international in focus</a:t>
            </a:r>
          </a:p>
          <a:p>
            <a:pPr lvl="1"/>
            <a:r>
              <a:rPr lang="en-US" dirty="0"/>
              <a:t>Doesn’t make rules about content, just how to access information</a:t>
            </a:r>
          </a:p>
          <a:p>
            <a:pPr lvl="1"/>
            <a:r>
              <a:rPr lang="en-US" dirty="0"/>
              <a:t>Smart on FHIR for patients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FF222-7FC4-9DE0-FBCB-EA0E0D846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04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EC7F-6B17-4AB7-8609-E4FA0DB2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Patient Oriented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99A9A-1698-4C03-A321-50AA6D4D5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Clinical systems and their safety is often measured ‘</a:t>
            </a:r>
            <a:r>
              <a:rPr lang="en-AU" dirty="0" err="1"/>
              <a:t>compartmently</a:t>
            </a:r>
            <a:r>
              <a:rPr lang="en-AU" dirty="0"/>
              <a:t>’ </a:t>
            </a:r>
          </a:p>
          <a:p>
            <a:r>
              <a:rPr lang="en-AU" dirty="0"/>
              <a:t>Patient outcomes are hard to measure and hard to improve</a:t>
            </a:r>
          </a:p>
          <a:p>
            <a:r>
              <a:rPr lang="en-AU" dirty="0"/>
              <a:t>Patients have little influence over the process or the outcomes</a:t>
            </a:r>
          </a:p>
          <a:p>
            <a:endParaRPr lang="en-AU" dirty="0"/>
          </a:p>
          <a:p>
            <a:r>
              <a:rPr lang="en-AU" dirty="0"/>
              <a:t>FHIR Project has the ultimate goal of improving patient outcomes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EF9F9-6AFC-4D2C-8976-E45A162BEE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65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02F7-3ED1-4A53-B394-1041A85D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Empowering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3445-EA1B-41F1-972D-E9C2AE031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Make data accessible to Patients</a:t>
            </a:r>
          </a:p>
          <a:p>
            <a:r>
              <a:rPr lang="en-AU" dirty="0"/>
              <a:t>Make data from patients accessible to system</a:t>
            </a:r>
          </a:p>
          <a:p>
            <a:r>
              <a:rPr lang="en-AU" dirty="0"/>
              <a:t>Allowing patient to control data sharing between parties</a:t>
            </a:r>
          </a:p>
          <a:p>
            <a:r>
              <a:rPr lang="en-AU" dirty="0"/>
              <a:t>Creating a single common patient record</a:t>
            </a:r>
          </a:p>
          <a:p>
            <a:endParaRPr lang="en-AU" dirty="0"/>
          </a:p>
          <a:p>
            <a:r>
              <a:rPr lang="en-AU" dirty="0"/>
              <a:t>But: Services not Data are empowering</a:t>
            </a:r>
          </a:p>
          <a:p>
            <a:r>
              <a:rPr lang="en-AU" dirty="0"/>
              <a:t>FHIR offers the ability to extend services to the patient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F4FAD-6F4B-46FB-B615-EBD98C57A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27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02F7-3ED1-4A53-B394-1041A85D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Coordinated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3445-EA1B-41F1-972D-E9C2AE031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Common Frustration of Patients:</a:t>
            </a:r>
          </a:p>
          <a:p>
            <a:pPr lvl="1"/>
            <a:r>
              <a:rPr lang="en-AU" dirty="0"/>
              <a:t>Scheduling/Communication problems</a:t>
            </a:r>
          </a:p>
          <a:p>
            <a:pPr lvl="1"/>
            <a:r>
              <a:rPr lang="en-AU" dirty="0"/>
              <a:t>Conflicting care plans / payment options</a:t>
            </a:r>
          </a:p>
          <a:p>
            <a:pPr lvl="1"/>
            <a:r>
              <a:rPr lang="en-AU" dirty="0"/>
              <a:t>Conflicting system definitions of success</a:t>
            </a:r>
          </a:p>
          <a:p>
            <a:pPr lvl="1"/>
            <a:r>
              <a:rPr lang="en-AU" dirty="0"/>
              <a:t>Must be resolved by the patient</a:t>
            </a:r>
          </a:p>
          <a:p>
            <a:r>
              <a:rPr lang="en-AU" dirty="0"/>
              <a:t>FHIR enables Services for </a:t>
            </a:r>
          </a:p>
          <a:p>
            <a:pPr lvl="1"/>
            <a:r>
              <a:rPr lang="en-AU" dirty="0"/>
              <a:t>distributed care plan</a:t>
            </a:r>
          </a:p>
          <a:p>
            <a:pPr lvl="1"/>
            <a:r>
              <a:rPr lang="en-AU" dirty="0"/>
              <a:t>virtual clinical review</a:t>
            </a:r>
          </a:p>
          <a:p>
            <a:r>
              <a:rPr lang="en-AU" dirty="0"/>
              <a:t>Virtual Institutions (internet hospitals, institutional boundaries)</a:t>
            </a:r>
          </a:p>
          <a:p>
            <a:r>
              <a:rPr lang="en-AU" dirty="0"/>
              <a:t>Integrated Home Care (medication management)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608DE-DE68-4881-BB30-8D3DE7BEA4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33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20467-E28D-4D35-B083-6BF7ED6D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FHIR &amp; Disruption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7892F-994D-4816-B54C-0F1AAC5B2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FHIR disrupts healthcare (&amp; healthcare IT):</a:t>
            </a:r>
          </a:p>
          <a:p>
            <a:r>
              <a:rPr lang="en-AU" dirty="0"/>
              <a:t>Significantly reducing the cost of data exchange</a:t>
            </a:r>
          </a:p>
          <a:p>
            <a:r>
              <a:rPr lang="en-AU" dirty="0"/>
              <a:t>Making it easy and natural to use the web</a:t>
            </a:r>
          </a:p>
          <a:p>
            <a:r>
              <a:rPr lang="en-AU" dirty="0"/>
              <a:t>Encouraging the development  of open community</a:t>
            </a:r>
          </a:p>
          <a:p>
            <a:r>
              <a:rPr lang="en-AU" dirty="0"/>
              <a:t>Building a solid base to scale computation about healthcare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At the same time as wider web / open community transforms are happening. </a:t>
            </a:r>
          </a:p>
          <a:p>
            <a:pPr marL="0" indent="0">
              <a:buNone/>
            </a:pPr>
            <a:r>
              <a:rPr lang="en-AU" dirty="0"/>
              <a:t>Join a community….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EA3DA-6652-4B2B-9A96-0C80376D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A999-B2BC-46F6-8E38-500937CF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FHIR: Healthcare API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0E911-665F-45BD-ADBE-EBEB1637D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“Application Programming Interface”: A list of operations that other programs can use</a:t>
            </a:r>
          </a:p>
          <a:p>
            <a:r>
              <a:rPr lang="en-AU" dirty="0"/>
              <a:t>Web APIs: operations offered using web technologies, work remotely across the internet (or locally)</a:t>
            </a:r>
          </a:p>
          <a:p>
            <a:r>
              <a:rPr lang="en-AU" dirty="0"/>
              <a:t>FHIR offers healthcare services:</a:t>
            </a:r>
          </a:p>
          <a:p>
            <a:pPr lvl="1"/>
            <a:r>
              <a:rPr lang="en-AU" dirty="0"/>
              <a:t>What are the patient details?</a:t>
            </a:r>
          </a:p>
          <a:p>
            <a:pPr lvl="1"/>
            <a:r>
              <a:rPr lang="en-AU" dirty="0"/>
              <a:t>Fetch Laboratory reports for a patient</a:t>
            </a:r>
          </a:p>
          <a:p>
            <a:pPr lvl="1"/>
            <a:r>
              <a:rPr lang="en-AU" dirty="0"/>
              <a:t>Prescribe a medication for the patient</a:t>
            </a:r>
          </a:p>
          <a:p>
            <a:pPr lvl="1"/>
            <a:r>
              <a:rPr lang="en-AU" dirty="0"/>
              <a:t>Suggest a treatment option for a patient based on diagnostic reports</a:t>
            </a:r>
          </a:p>
          <a:p>
            <a:pPr lvl="1"/>
            <a:r>
              <a:rPr lang="en-AU" dirty="0"/>
              <a:t>etc</a:t>
            </a:r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E711D-2B63-4A65-9494-6C5535AFF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9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Open Sans"/>
              </a:rPr>
              <a:t>Freely available</a:t>
            </a:r>
            <a:endParaRPr lang="en-CA" sz="4000" b="1" dirty="0"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Known address: http://hl7.org/fhir</a:t>
            </a:r>
          </a:p>
          <a:p>
            <a:r>
              <a:rPr lang="en-US" sz="2400" dirty="0"/>
              <a:t>License: Creative Commons Public Domain (CC0):</a:t>
            </a:r>
          </a:p>
          <a:p>
            <a:pPr lvl="1"/>
            <a:r>
              <a:rPr lang="en-AU" sz="2400" dirty="0"/>
              <a:t>“No Rights Reserved”</a:t>
            </a:r>
          </a:p>
          <a:p>
            <a:pPr lvl="1"/>
            <a:r>
              <a:rPr lang="en-AU" sz="2400" dirty="0"/>
              <a:t>You can copy, modify, distribute and perform the work, even for commercial purposes, all without asking permission</a:t>
            </a:r>
          </a:p>
          <a:p>
            <a:pPr lvl="1"/>
            <a:r>
              <a:rPr lang="en-AU" sz="2400" dirty="0"/>
              <a:t>The most open of open licenses</a:t>
            </a:r>
          </a:p>
          <a:p>
            <a:r>
              <a:rPr lang="en-AU" sz="2400" dirty="0"/>
              <a:t>Anyone can do anything with the content</a:t>
            </a:r>
          </a:p>
          <a:p>
            <a:pPr lvl="1"/>
            <a:r>
              <a:rPr lang="en-AU" sz="2400" dirty="0"/>
              <a:t>There can be no disputes about ownership of rights to do anything with the FHIR content - HL7 waived its rights</a:t>
            </a:r>
          </a:p>
          <a:p>
            <a:pPr lvl="1"/>
            <a:r>
              <a:rPr lang="en-AU" dirty="0"/>
              <a:t>HL7 Does protect the trademark / logo 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C142B2-E01D-4A55-BEB9-49AD753B17B2}" type="slidenum">
              <a:rPr lang="en-AU" smtClean="0"/>
              <a:pPr/>
              <a:t>5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AD808-D8DE-3D1B-372D-DD90B63126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5E06D1-70A4-49C6-8389-19A82C9C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922" y="365125"/>
            <a:ext cx="10376877" cy="1325563"/>
          </a:xfrm>
        </p:spPr>
        <p:txBody>
          <a:bodyPr/>
          <a:lstStyle/>
          <a:p>
            <a:r>
              <a:rPr lang="en-AU" dirty="0"/>
              <a:t>About HL7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2E5-3AAC-473C-A1B3-E4512810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922" y="1825625"/>
            <a:ext cx="10376878" cy="4351338"/>
          </a:xfrm>
        </p:spPr>
        <p:txBody>
          <a:bodyPr/>
          <a:lstStyle/>
          <a:p>
            <a:r>
              <a:rPr lang="en-AU" dirty="0"/>
              <a:t>HL7 = Health Level 7</a:t>
            </a:r>
          </a:p>
          <a:p>
            <a:pPr lvl="1"/>
            <a:r>
              <a:rPr lang="en-AU" dirty="0"/>
              <a:t>7 = Obscure reference to obsolete network model: application exchange</a:t>
            </a:r>
          </a:p>
          <a:p>
            <a:r>
              <a:rPr lang="en-AU" dirty="0"/>
              <a:t>HL7 publishes Health care data exchange standards</a:t>
            </a:r>
          </a:p>
          <a:p>
            <a:pPr lvl="1"/>
            <a:r>
              <a:rPr lang="en-AU" dirty="0"/>
              <a:t>V2 : healthcare messaging (“HL7”) – widely adopted</a:t>
            </a:r>
          </a:p>
          <a:p>
            <a:pPr lvl="1"/>
            <a:r>
              <a:rPr lang="en-AU" dirty="0"/>
              <a:t>V3 : healthcare exchange modelling framework – not much adopted</a:t>
            </a:r>
          </a:p>
          <a:p>
            <a:pPr lvl="1"/>
            <a:r>
              <a:rPr lang="en-AU" dirty="0"/>
              <a:t>CDA : Clinical Document Framework (</a:t>
            </a:r>
            <a:r>
              <a:rPr lang="en-AU" dirty="0" err="1"/>
              <a:t>MyHR</a:t>
            </a:r>
            <a:r>
              <a:rPr lang="en-AU" dirty="0"/>
              <a:t>, others)</a:t>
            </a:r>
          </a:p>
          <a:p>
            <a:pPr lvl="1"/>
            <a:r>
              <a:rPr lang="en-AU" dirty="0"/>
              <a:t>FHIR : API for Healthcare data exchange, based on current technology</a:t>
            </a:r>
          </a:p>
          <a:p>
            <a:pPr lvl="1"/>
            <a:r>
              <a:rPr lang="en-AU" dirty="0"/>
              <a:t>CCOW, CQL, Arden Syntax, others</a:t>
            </a:r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C7519-7FD6-4992-94B8-26DEB16F9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8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9CEEE-50CB-417A-8191-6749C6C11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A small passionate community rapidly grew around the idea</a:t>
            </a:r>
          </a:p>
          <a:p>
            <a:r>
              <a:rPr lang="en-AU" sz="2400" dirty="0"/>
              <a:t>Built specification, tools, demonstrations, web presence</a:t>
            </a:r>
          </a:p>
          <a:p>
            <a:r>
              <a:rPr lang="en-AU" sz="2400" dirty="0"/>
              <a:t>Took some exemplars into production</a:t>
            </a:r>
          </a:p>
          <a:p>
            <a:r>
              <a:rPr lang="en-AU" sz="2400" dirty="0"/>
              <a:t>Over time, community matured, governance stabilised &amp; reconciled</a:t>
            </a:r>
          </a:p>
          <a:p>
            <a:r>
              <a:rPr lang="en-AU" sz="2400" dirty="0"/>
              <a:t>Selected by Argonaut (US EHR vendors) + Apple for C2B use</a:t>
            </a:r>
          </a:p>
          <a:p>
            <a:pPr lvl="1"/>
            <a:r>
              <a:rPr lang="en-AU" sz="2400" dirty="0"/>
              <a:t>various national uses (e.g. English NHS)</a:t>
            </a:r>
          </a:p>
          <a:p>
            <a:r>
              <a:rPr lang="en-AU" sz="2400" dirty="0"/>
              <a:t>More pilots, more success around the world </a:t>
            </a:r>
          </a:p>
          <a:p>
            <a:r>
              <a:rPr lang="en-AU" sz="2400" dirty="0"/>
              <a:t>Rapid growth in community – meetings, social media,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7B290-290B-4894-83D7-39ECC5CD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>
                <a:latin typeface="Open Sans"/>
              </a:rPr>
              <a:t>Building on the Idea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62682-29F9-48F4-B232-18DF8ECA4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6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4F953E4A-AD2F-404D-A058-381861C41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3" b="7819"/>
          <a:stretch/>
        </p:blipFill>
        <p:spPr>
          <a:xfrm>
            <a:off x="888022" y="980198"/>
            <a:ext cx="11201619" cy="4769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D86282-B58E-447E-8CEB-5AE532D0A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6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AA94CB-DECD-4F67-9642-76DE30504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9241"/>
            <a:ext cx="9722828" cy="6070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381734-98F9-413C-B35A-E83FA1F26F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10653162" y="-6226"/>
            <a:ext cx="1543574" cy="9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74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2164</Words>
  <Application>Microsoft Macintosh PowerPoint</Application>
  <PresentationFormat>Widescreen</PresentationFormat>
  <Paragraphs>299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Consolas</vt:lpstr>
      <vt:lpstr>Open Sans</vt:lpstr>
      <vt:lpstr>Office Theme</vt:lpstr>
      <vt:lpstr>Smart on FHIR enables Innovative Solutions</vt:lpstr>
      <vt:lpstr>Origin of FHIR: the state of Healthcare</vt:lpstr>
      <vt:lpstr>FHIR: The web, for Healthcare</vt:lpstr>
      <vt:lpstr>FHIR: Healthcare API</vt:lpstr>
      <vt:lpstr>Freely available</vt:lpstr>
      <vt:lpstr>About HL7</vt:lpstr>
      <vt:lpstr>Building on the Idea</vt:lpstr>
      <vt:lpstr>PowerPoint Presentation</vt:lpstr>
      <vt:lpstr>PowerPoint Presentation</vt:lpstr>
      <vt:lpstr>Why SMART?</vt:lpstr>
      <vt:lpstr>SMART: Substitutable Medical Apps, Reusable Technology</vt:lpstr>
      <vt:lpstr>SMART: Substitutable Medical Apps, Reusable Technology</vt:lpstr>
      <vt:lpstr>PowerPoint Presentation</vt:lpstr>
      <vt:lpstr>Extensible Clinical Record Systems</vt:lpstr>
      <vt:lpstr>PowerPoint Presentation</vt:lpstr>
      <vt:lpstr>Case Study: Personal Health Records</vt:lpstr>
      <vt:lpstr>Case Study: Argonaut</vt:lpstr>
      <vt:lpstr>Case Study: Apple Healthkit </vt:lpstr>
      <vt:lpstr>Smart Launch Sequence #1: Embedded</vt:lpstr>
      <vt:lpstr>Smart Launch Sequence #1: Stand Alone</vt:lpstr>
      <vt:lpstr>Smart Launch Application Registration</vt:lpstr>
      <vt:lpstr>Smart Launch User Authentication</vt:lpstr>
      <vt:lpstr>Smart Launch: Scopes and Tokens</vt:lpstr>
      <vt:lpstr>Why use SMART on FHIR?</vt:lpstr>
      <vt:lpstr>Standards Cost More!</vt:lpstr>
      <vt:lpstr>Software Process</vt:lpstr>
      <vt:lpstr>Shallow vs Deep Interoperability</vt:lpstr>
      <vt:lpstr>Hacking FHIR: Is it secure?</vt:lpstr>
      <vt:lpstr>Lessons Learned - Alissa</vt:lpstr>
      <vt:lpstr>Lessons Learned</vt:lpstr>
      <vt:lpstr>FHIR is not a silver bullet</vt:lpstr>
      <vt:lpstr>Building Community</vt:lpstr>
      <vt:lpstr>International Specifications</vt:lpstr>
      <vt:lpstr>Patient Oriented Systems</vt:lpstr>
      <vt:lpstr>Empowering Patients</vt:lpstr>
      <vt:lpstr>Coordinated Care</vt:lpstr>
      <vt:lpstr>FHIR &amp; Disruption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 on FHIR enables Innovative Solutions</dc:title>
  <dc:creator>Grahame Grieve</dc:creator>
  <cp:lastModifiedBy>Grahame Grieve</cp:lastModifiedBy>
  <cp:revision>17</cp:revision>
  <dcterms:created xsi:type="dcterms:W3CDTF">2023-04-20T01:58:01Z</dcterms:created>
  <dcterms:modified xsi:type="dcterms:W3CDTF">2023-04-22T01:30:27Z</dcterms:modified>
</cp:coreProperties>
</file>