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444" r:id="rId4"/>
    <p:sldId id="258" r:id="rId5"/>
    <p:sldId id="559" r:id="rId6"/>
    <p:sldId id="575" r:id="rId7"/>
    <p:sldId id="577" r:id="rId8"/>
    <p:sldId id="578" r:id="rId9"/>
    <p:sldId id="579" r:id="rId10"/>
    <p:sldId id="576" r:id="rId11"/>
    <p:sldId id="295" r:id="rId12"/>
    <p:sldId id="561" r:id="rId13"/>
    <p:sldId id="580" r:id="rId14"/>
    <p:sldId id="581" r:id="rId15"/>
    <p:sldId id="583" r:id="rId16"/>
    <p:sldId id="582" r:id="rId17"/>
    <p:sldId id="584" r:id="rId18"/>
    <p:sldId id="585" r:id="rId19"/>
    <p:sldId id="586" r:id="rId20"/>
    <p:sldId id="268" r:id="rId21"/>
    <p:sldId id="270" r:id="rId22"/>
    <p:sldId id="4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720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23E0-90C0-7D4B-896B-4EC1C6CB93FD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1EEEB-13B3-D445-8017-B593121F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0275" y="3373438"/>
            <a:ext cx="7435800" cy="276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5265738" y="6659563"/>
            <a:ext cx="4029000" cy="350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a bigger</a:t>
            </a:r>
            <a:r>
              <a:rPr lang="en-US" baseline="0" dirty="0"/>
              <a:t> deal before HL7 decided to open up all IP</a:t>
            </a:r>
          </a:p>
          <a:p>
            <a:endParaRPr lang="en-US" baseline="0" dirty="0"/>
          </a:p>
          <a:p>
            <a:r>
              <a:rPr lang="en-US" baseline="0" dirty="0"/>
              <a:t>full legal text towards bottom of FHIR home page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5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FDB3-BB88-2EEB-6198-4C1B29193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171D7-94C7-9961-3261-CECDBA9EC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2B1D4-D6C0-1277-163F-A6E52690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C120-6FC5-9222-DED9-964B84E2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9485-5059-10DD-3E0D-5F333E88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615A-3B81-0484-9ED9-72D84480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5F92F-AC98-1A98-9FB1-6AF717F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7F2A-6356-32C7-3327-915E5193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43B2-9895-BB74-A751-82833B0E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EFCD-94A5-9FC1-BB08-37DFD5CA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F86E3-A501-F4D7-E0E0-3F0007C14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2F1DC-2FDB-D1F6-B5FA-92B1148E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95771-35DD-B4D4-4468-6B88E8A9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4E8FD-E9F7-B108-D452-C2A1C105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D5EB-4E7E-5D2C-1DF2-E3FAD21B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222D-028D-CB6C-F808-399CDC16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FA91-3385-3764-7116-E13C8227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55F5-8412-9D89-512B-265643A1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040F8-F040-DEF0-D673-118CE80B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0CEE-50F6-5718-A828-1425E24B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9C37-5CD5-9D97-4E13-3CC965B5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47573-9053-6296-9AB1-DC11314A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43F2-032A-6FD7-640B-83C6D64A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263E1-071B-327D-3CD6-7C67C701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0620-B94D-623F-6E1C-F96FDDCD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D851-39E2-8B06-2DCB-15296939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C117-BC04-87A2-030E-F44C64FE5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06E36-E2B1-ED71-03BA-C5362F293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8092-488A-3B01-4C3E-FC4A58FA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A1AB3-B48C-75B7-7683-EB195174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4B5E8-D6E4-B32C-41C5-9C1A2A04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5CE0-9789-154A-4DBD-AA020ACB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F1FF-375E-286C-33B1-55817CEC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C6DC-32B3-CAE5-C798-9FA9BEE2C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388CB-6F35-E512-6E99-1C577034B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9E9D1-0962-0B4E-7249-822B9ABB4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3FC1F-06BA-B988-4C6A-A65606E6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0F7CE-8719-F783-A802-720C23E3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799A6-A916-11B1-9DF3-A48FDFD3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D619-E365-143D-3A0E-52360CA5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45979-524E-CC51-2AC7-1EB9F712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4A488-03BE-764E-070D-45F7FF3D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4C48A-96A8-8464-B30D-910E07D8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68126-88D9-89D5-4042-EAB6592E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1A71A-D12C-C96B-4298-99E15D37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CBA4A-B72A-E80A-381A-D164984D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B1AC-36E8-4F73-FB47-00BBAE81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196-F561-D27C-E60C-54E3296D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08E63-39C2-56E7-F12F-ADD71D8D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BAEFE-DCD5-7CE2-82FB-64D45DA6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7F487-794D-388A-341C-167E2CC6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C73C4-555F-4545-089D-FFEA6C24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3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C9B1-87B8-B1ED-6D42-66220FD0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E4D8A-DE9D-6BDA-4B94-43B8AD7FD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56C9F-48B3-548C-09B3-99D7A211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2E2E-9E1E-6388-E709-AFB6E8D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1268F-D53F-6EA4-C119-15EC9A5B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6AF3A-1BA8-D131-DDC3-CEED695B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3256B-7FA3-52AE-B386-AF11B0A9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BD04-7936-A156-61EE-2764ACB59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34D0D-ED2F-997B-5C51-53E5D1609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8D9A-4916-107D-9E63-2BEBE181B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EFB4-513F-54DA-7D36-253816C5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tagged/hl7-fhir" TargetMode="External"/><Relationship Id="rId2" Type="http://schemas.openxmlformats.org/officeDocument/2006/relationships/hyperlink" Target="http://chat.fhi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373C-9C14-B9D1-F0F2-2B51CAD69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Hong Kong </a:t>
            </a:r>
            <a:br>
              <a:rPr lang="en-AU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r>
              <a:rPr lang="en-AU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Connectathon</a:t>
            </a:r>
            <a:r>
              <a:rPr lang="en-AU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#0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21FDA-7615-6FC7-3BA3-49203FAB0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APEHC</a:t>
            </a:r>
          </a:p>
          <a:p>
            <a:r>
              <a:rPr lang="en-US" dirty="0"/>
              <a:t>April 22, 2023 Hong Kong STP</a:t>
            </a:r>
          </a:p>
          <a:p>
            <a:r>
              <a:rPr lang="en-US" dirty="0"/>
              <a:t>Grahame Grieve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08767-DD4B-1D2F-4679-CBEA3FC92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7D2F-0246-C10D-9730-2B5DC01D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/>
              </a:rPr>
              <a:t>Main FHIR </a:t>
            </a:r>
            <a:r>
              <a:rPr lang="en-US" sz="4000" b="1" dirty="0" err="1">
                <a:latin typeface="Open Sans"/>
              </a:rPr>
              <a:t>Connectathon</a:t>
            </a:r>
            <a:r>
              <a:rPr lang="en-US" sz="4000" b="1" dirty="0">
                <a:latin typeface="Open Sans"/>
              </a:rPr>
              <a:t> Participation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64919A-4ECC-5F57-3BC9-72D7E8412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54" y="1496610"/>
            <a:ext cx="10608509" cy="4703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61543-3E36-B6B9-D8E5-C8331BE5C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1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02F7-3ED1-4A53-B394-1041A85D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Hong Kong </a:t>
            </a:r>
            <a:r>
              <a:rPr lang="en-AU" dirty="0" err="1"/>
              <a:t>Connectathon</a:t>
            </a:r>
            <a:r>
              <a:rPr lang="en-AU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445-EA1B-41F1-972D-E9C2AE03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4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Establish the use cases </a:t>
            </a:r>
          </a:p>
          <a:p>
            <a:pPr lvl="1"/>
            <a:r>
              <a:rPr lang="en-AU" dirty="0"/>
              <a:t>Government leadership / strategic vision and architecture</a:t>
            </a:r>
          </a:p>
          <a:p>
            <a:r>
              <a:rPr lang="en-AU" dirty="0"/>
              <a:t>Scope the tracks, choose leadership</a:t>
            </a:r>
          </a:p>
          <a:p>
            <a:r>
              <a:rPr lang="en-AU" dirty="0"/>
              <a:t>Invite participants</a:t>
            </a:r>
          </a:p>
          <a:p>
            <a:pPr lvl="1"/>
            <a:r>
              <a:rPr lang="en-AU" dirty="0"/>
              <a:t>Who will bring servers? Clients?</a:t>
            </a:r>
          </a:p>
          <a:p>
            <a:r>
              <a:rPr lang="en-AU" dirty="0"/>
              <a:t>Hold the event </a:t>
            </a:r>
          </a:p>
          <a:p>
            <a:pPr lvl="1"/>
            <a:r>
              <a:rPr lang="en-AU" dirty="0"/>
              <a:t>Expectation of regular </a:t>
            </a:r>
            <a:r>
              <a:rPr lang="en-AU" dirty="0" err="1"/>
              <a:t>followup</a:t>
            </a:r>
            <a:endParaRPr lang="en-AU" dirty="0"/>
          </a:p>
          <a:p>
            <a:pPr lvl="1"/>
            <a:r>
              <a:rPr lang="en-AU" dirty="0"/>
              <a:t>Background continuous process</a:t>
            </a:r>
          </a:p>
          <a:p>
            <a:r>
              <a:rPr lang="en-AU" dirty="0"/>
              <a:t>Assess success criteria (participation, maturity moving along)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A2801-7BA6-40C0-9C4E-EEFD3C828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37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10F2-86D7-E791-FED8-4D2271CE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00C3-6881-9AED-61D9-EF01F715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IPS: International Patient Summary</a:t>
            </a:r>
          </a:p>
          <a:p>
            <a:pPr lvl="1"/>
            <a:r>
              <a:rPr lang="en-US" dirty="0"/>
              <a:t>A set of agreed summary information about a patient</a:t>
            </a:r>
          </a:p>
          <a:p>
            <a:pPr lvl="1"/>
            <a:r>
              <a:rPr lang="en-US" dirty="0"/>
              <a:t>Common Content + Terminology rules </a:t>
            </a:r>
          </a:p>
          <a:p>
            <a:pPr lvl="1"/>
            <a:r>
              <a:rPr lang="en-US" dirty="0"/>
              <a:t>Portable as they travel (tourist/refugees/civil disruption)</a:t>
            </a:r>
          </a:p>
          <a:p>
            <a:pPr lvl="1"/>
            <a:r>
              <a:rPr lang="en-US" dirty="0"/>
              <a:t>Doesn’t specify how transfer happens</a:t>
            </a:r>
          </a:p>
          <a:p>
            <a:r>
              <a:rPr lang="en-US" dirty="0"/>
              <a:t>IPA: International Patient Access</a:t>
            </a:r>
          </a:p>
          <a:p>
            <a:pPr lvl="1"/>
            <a:r>
              <a:rPr lang="en-US" dirty="0"/>
              <a:t>A common way to access information for a patient in any country</a:t>
            </a:r>
          </a:p>
          <a:p>
            <a:pPr lvl="1"/>
            <a:r>
              <a:rPr lang="en-US" dirty="0"/>
              <a:t>Unbundle US Patient access from US Specific content rules</a:t>
            </a:r>
          </a:p>
          <a:p>
            <a:pPr lvl="1"/>
            <a:r>
              <a:rPr lang="en-US" dirty="0"/>
              <a:t>Because consumer technology is international in focus</a:t>
            </a:r>
          </a:p>
          <a:p>
            <a:pPr lvl="1"/>
            <a:r>
              <a:rPr lang="en-US" dirty="0"/>
              <a:t>Doesn’t make rules about content, just how to access information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5058F-4701-225E-01E8-BFEE2BBE8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37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0D41-0F7C-A83B-229B-8D70F73F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CC8D41-ECE6-C565-8BA9-0FD9A775D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0" t="17733" r="3487" b="5705"/>
          <a:stretch/>
        </p:blipFill>
        <p:spPr>
          <a:xfrm>
            <a:off x="838200" y="1428749"/>
            <a:ext cx="10967588" cy="506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A8A82-960D-7EAA-CF56-A6441D64B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37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0CB5-47E5-EBEA-03CC-1E8BAEEF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CD1A6-9036-EB63-125D-847605A8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Agreed Content model </a:t>
            </a:r>
          </a:p>
          <a:p>
            <a:r>
              <a:rPr lang="en-US" dirty="0"/>
              <a:t>Agreed Terminology</a:t>
            </a:r>
          </a:p>
          <a:p>
            <a:pPr lvl="1"/>
            <a:r>
              <a:rPr lang="en-US" dirty="0"/>
              <a:t>Big lift for some</a:t>
            </a:r>
          </a:p>
          <a:p>
            <a:r>
              <a:rPr lang="en-US" dirty="0"/>
              <a:t>Some exchange described (more coming)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8F7E8-BD46-3ADF-BBAB-B00C5E5E6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CA3E-5424-07C8-6D22-7A0771E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A73E-28CD-5249-CF02-1DA762A6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  <a:p>
            <a:r>
              <a:rPr lang="en-US" dirty="0"/>
              <a:t>Key Tools</a:t>
            </a:r>
          </a:p>
          <a:p>
            <a:r>
              <a:rPr lang="en-US" dirty="0"/>
              <a:t>Community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DD12B-7839-BD15-826E-02205C0A5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3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CA3E-5424-07C8-6D22-7A0771E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Ecosystem: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A73E-28CD-5249-CF02-1DA762A6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Specifications</a:t>
            </a:r>
          </a:p>
          <a:p>
            <a:pPr lvl="1"/>
            <a:r>
              <a:rPr lang="en-US" dirty="0"/>
              <a:t>Base FHIR specification</a:t>
            </a:r>
          </a:p>
          <a:p>
            <a:pPr lvl="1"/>
            <a:r>
              <a:rPr lang="en-US" dirty="0"/>
              <a:t>FHIR Language packs (coming soon, thanks WHO)</a:t>
            </a:r>
          </a:p>
          <a:p>
            <a:pPr lvl="1"/>
            <a:r>
              <a:rPr lang="en-US" dirty="0"/>
              <a:t>Implementation Guides</a:t>
            </a:r>
          </a:p>
          <a:p>
            <a:pPr lvl="2"/>
            <a:r>
              <a:rPr lang="en-US" dirty="0"/>
              <a:t>National | Business Use Case | Domain | Solution / Application level</a:t>
            </a:r>
          </a:p>
          <a:p>
            <a:r>
              <a:rPr lang="en-US" dirty="0"/>
              <a:t>Human and Computer Readable</a:t>
            </a:r>
          </a:p>
          <a:p>
            <a:pPr lvl="1"/>
            <a:r>
              <a:rPr lang="en-US" dirty="0"/>
              <a:t>Each specification is a web site </a:t>
            </a:r>
          </a:p>
          <a:p>
            <a:pPr lvl="1"/>
            <a:r>
              <a:rPr lang="en-US" dirty="0"/>
              <a:t>Each specification produces a package (NPM package)</a:t>
            </a:r>
          </a:p>
          <a:p>
            <a:pPr lvl="1"/>
            <a:r>
              <a:rPr lang="en-US" dirty="0"/>
              <a:t>Computers find / use the specification to do computer things</a:t>
            </a:r>
          </a:p>
          <a:p>
            <a:pPr lvl="2"/>
            <a:r>
              <a:rPr lang="en-US" dirty="0"/>
              <a:t>Validation | Code Generation | Design support | Run Time UI Support | AI / analysis |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2E29D-AA01-861F-543E-4AF3F467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9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CA3E-5424-07C8-6D22-7A0771E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Ecosystem: Key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A73E-28CD-5249-CF02-1DA762A6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Validator – Validate Resources (not applications)</a:t>
            </a:r>
          </a:p>
          <a:p>
            <a:r>
              <a:rPr lang="en-US" dirty="0"/>
              <a:t>Publisher – Production and Publication of Implementation Guides</a:t>
            </a:r>
          </a:p>
          <a:p>
            <a:r>
              <a:rPr lang="en-US" dirty="0"/>
              <a:t>Registries </a:t>
            </a:r>
          </a:p>
          <a:p>
            <a:pPr lvl="1"/>
            <a:r>
              <a:rPr lang="en-US" dirty="0"/>
              <a:t>IGs / Artifacts / Applications / Comparison / Package -&gt; all for discovery </a:t>
            </a:r>
          </a:p>
          <a:p>
            <a:r>
              <a:rPr lang="en-US" dirty="0"/>
              <a:t>Simplifier / Sushi / </a:t>
            </a:r>
            <a:r>
              <a:rPr lang="en-US" dirty="0" err="1"/>
              <a:t>Trifolia</a:t>
            </a:r>
            <a:r>
              <a:rPr lang="en-US" dirty="0"/>
              <a:t> / Art-Deco</a:t>
            </a:r>
          </a:p>
          <a:p>
            <a:pPr lvl="1"/>
            <a:r>
              <a:rPr lang="en-US" dirty="0"/>
              <a:t>Help with the design / consultation process </a:t>
            </a:r>
          </a:p>
          <a:p>
            <a:r>
              <a:rPr lang="en-US" dirty="0"/>
              <a:t>Terminology Service</a:t>
            </a:r>
          </a:p>
          <a:p>
            <a:pPr lvl="1"/>
            <a:r>
              <a:rPr lang="en-US" dirty="0"/>
              <a:t>Look up / Meaning / Validation / Translation</a:t>
            </a:r>
          </a:p>
          <a:p>
            <a:r>
              <a:rPr lang="en-US" dirty="0"/>
              <a:t>Test Cases – common test cases for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91224-4DF0-D9B5-33FC-99AA1B203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2E86-33FE-27B4-413A-D7943F9C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Functionality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782CA8-1B96-38E7-5E70-4797B39C1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23" y="1690688"/>
            <a:ext cx="11383154" cy="4081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2F5BA-0763-369F-5DC8-59DEAA053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CA3E-5424-07C8-6D22-7A0771E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Ecosystem: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A73E-28CD-5249-CF02-1DA762A6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HL7 / HL7 Hong Kong – formal support </a:t>
            </a:r>
          </a:p>
          <a:p>
            <a:r>
              <a:rPr lang="en-US" dirty="0"/>
              <a:t>FHIR community – informal </a:t>
            </a:r>
          </a:p>
          <a:p>
            <a:r>
              <a:rPr lang="en-US" dirty="0">
                <a:hlinkClick r:id="rId2"/>
              </a:rPr>
              <a:t>http://chat.fhir.org</a:t>
            </a:r>
            <a:r>
              <a:rPr lang="en-US" dirty="0"/>
              <a:t> </a:t>
            </a:r>
          </a:p>
          <a:p>
            <a:r>
              <a:rPr lang="en-US" dirty="0"/>
              <a:t>WeChat channel for China </a:t>
            </a:r>
          </a:p>
          <a:p>
            <a:r>
              <a:rPr lang="en-US" dirty="0">
                <a:hlinkClick r:id="rId3"/>
              </a:rPr>
              <a:t>https://stackoverflow.com/questions/tagged/hl7-fhir</a:t>
            </a:r>
            <a:r>
              <a:rPr lang="en-US" dirty="0"/>
              <a:t> </a:t>
            </a:r>
          </a:p>
          <a:p>
            <a:r>
              <a:rPr lang="en-US" dirty="0"/>
              <a:t>FHIR Leadership is highly available. One is native </a:t>
            </a:r>
            <a:r>
              <a:rPr lang="en-US" dirty="0" err="1"/>
              <a:t>chinese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91224-4DF0-D9B5-33FC-99AA1B203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>
                <a:latin typeface="Open Sans"/>
                <a:sym typeface="Open Sans"/>
              </a:rPr>
              <a:t>FHIR: The web, for Healthcare</a:t>
            </a:r>
            <a:endParaRPr lang="en-US" sz="4000" b="1" dirty="0">
              <a:latin typeface="Open Sans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Open Community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tx1"/>
                </a:solidFill>
              </a:rPr>
              <a:t>Open Standard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838200" y="2628900"/>
            <a:ext cx="4787900" cy="38830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Make it easier to exchange healthcare 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Open Participation - uses web infrastructure (social media)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Lead by HL7 - deeply connected to world wide health community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4294967295"/>
          </p:nvPr>
        </p:nvSpPr>
        <p:spPr>
          <a:xfrm>
            <a:off x="6172200" y="2514600"/>
            <a:ext cx="5295900" cy="38830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Describes how to exchange healthcare information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Public Domain (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http://hl7.org/fhir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 web API - web standards where possible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Continuity with existing healthcare standards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8C8A8-AAAE-F64E-9F50-CC5880D7D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02F7-3ED1-4A53-B394-1041A85D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Empowering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445-EA1B-41F1-972D-E9C2AE03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Make data accessible to Patients</a:t>
            </a:r>
          </a:p>
          <a:p>
            <a:r>
              <a:rPr lang="en-AU" dirty="0"/>
              <a:t>Make data from patients accessible to system</a:t>
            </a:r>
          </a:p>
          <a:p>
            <a:r>
              <a:rPr lang="en-AU" dirty="0"/>
              <a:t>Allowing patient to control data sharing between parties</a:t>
            </a:r>
          </a:p>
          <a:p>
            <a:r>
              <a:rPr lang="en-AU" dirty="0"/>
              <a:t>Creating a single common patient record</a:t>
            </a:r>
          </a:p>
          <a:p>
            <a:endParaRPr lang="en-AU" dirty="0"/>
          </a:p>
          <a:p>
            <a:r>
              <a:rPr lang="en-AU" dirty="0"/>
              <a:t>But: Services not Data are empowering</a:t>
            </a:r>
          </a:p>
          <a:p>
            <a:r>
              <a:rPr lang="en-AU" dirty="0"/>
              <a:t>FHIR offers the ability to extend services to the patient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F4FAD-6F4B-46FB-B615-EBD98C57A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02F7-3ED1-4A53-B394-1041A85D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Coordinated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445-EA1B-41F1-972D-E9C2AE03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Common Frustration of Patients:</a:t>
            </a:r>
          </a:p>
          <a:p>
            <a:pPr lvl="1"/>
            <a:r>
              <a:rPr lang="en-AU" dirty="0"/>
              <a:t>Scheduling/Communication problems</a:t>
            </a:r>
          </a:p>
          <a:p>
            <a:pPr lvl="1"/>
            <a:r>
              <a:rPr lang="en-AU" dirty="0"/>
              <a:t>Conflicting care plans / payment options</a:t>
            </a:r>
          </a:p>
          <a:p>
            <a:pPr lvl="1"/>
            <a:r>
              <a:rPr lang="en-AU" dirty="0"/>
              <a:t>Conflicting system definitions of success</a:t>
            </a:r>
          </a:p>
          <a:p>
            <a:pPr lvl="1"/>
            <a:r>
              <a:rPr lang="en-AU" dirty="0"/>
              <a:t>Must be resolved by the patient</a:t>
            </a:r>
          </a:p>
          <a:p>
            <a:r>
              <a:rPr lang="en-AU" dirty="0"/>
              <a:t>FHIR enables Services for </a:t>
            </a:r>
          </a:p>
          <a:p>
            <a:pPr lvl="1"/>
            <a:r>
              <a:rPr lang="en-AU" dirty="0"/>
              <a:t>distributed care plan</a:t>
            </a:r>
          </a:p>
          <a:p>
            <a:pPr lvl="1"/>
            <a:r>
              <a:rPr lang="en-AU" dirty="0"/>
              <a:t>virtual clinical review</a:t>
            </a:r>
          </a:p>
          <a:p>
            <a:r>
              <a:rPr lang="en-AU" dirty="0"/>
              <a:t>Virtual Institutions (internet hospitals, institutional boundaries)</a:t>
            </a:r>
          </a:p>
          <a:p>
            <a:r>
              <a:rPr lang="en-AU" dirty="0"/>
              <a:t>Integrated Home Care (medication management)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608DE-DE68-4881-BB30-8D3DE7BEA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0467-E28D-4D35-B083-6BF7ED6D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FHIR &amp;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892F-994D-4816-B54C-0F1AAC5B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FHIR disrupts healthcare (&amp; healthcare IT):</a:t>
            </a:r>
          </a:p>
          <a:p>
            <a:r>
              <a:rPr lang="en-AU" dirty="0"/>
              <a:t>Significantly reducing the cost of data exchange</a:t>
            </a:r>
          </a:p>
          <a:p>
            <a:r>
              <a:rPr lang="en-AU" dirty="0"/>
              <a:t>Making it easy and natural to use the web</a:t>
            </a:r>
          </a:p>
          <a:p>
            <a:r>
              <a:rPr lang="en-AU" dirty="0"/>
              <a:t>Encouraging the development  of open community</a:t>
            </a:r>
          </a:p>
          <a:p>
            <a:r>
              <a:rPr lang="en-AU" dirty="0"/>
              <a:t>Building a solid base to scale computation about healthcare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At the same time as wider web / open community transforms are happening. </a:t>
            </a:r>
          </a:p>
          <a:p>
            <a:pPr marL="0" indent="0">
              <a:buNone/>
            </a:pPr>
            <a:r>
              <a:rPr lang="en-AU" dirty="0"/>
              <a:t>Join a community….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EA3DA-6652-4B2B-9A96-0C80376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/>
              </a:rPr>
              <a:t>Freely available</a:t>
            </a:r>
            <a:endParaRPr lang="en-CA" sz="4000" b="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address: http://hl7.org/fhir</a:t>
            </a:r>
          </a:p>
          <a:p>
            <a:r>
              <a:rPr lang="en-US" dirty="0"/>
              <a:t>License: Creative Commons Public Domain (CC0):</a:t>
            </a:r>
          </a:p>
          <a:p>
            <a:pPr lvl="1"/>
            <a:r>
              <a:rPr lang="en-AU" dirty="0"/>
              <a:t>“No Rights Reserved”</a:t>
            </a:r>
          </a:p>
          <a:p>
            <a:pPr lvl="1"/>
            <a:r>
              <a:rPr lang="en-AU" dirty="0"/>
              <a:t>You can copy, modify, distribute and perform the work, even for commercial purposes, all without asking permission</a:t>
            </a:r>
          </a:p>
          <a:p>
            <a:pPr lvl="1"/>
            <a:r>
              <a:rPr lang="en-AU" dirty="0"/>
              <a:t>The most open of open licenses</a:t>
            </a:r>
          </a:p>
          <a:p>
            <a:r>
              <a:rPr lang="en-AU" dirty="0"/>
              <a:t>Anyone can do anything with the content</a:t>
            </a:r>
          </a:p>
          <a:p>
            <a:pPr lvl="1"/>
            <a:r>
              <a:rPr lang="en-AU" dirty="0"/>
              <a:t>There can be no disputes about ownership of rights to do anything with the FHIR content: HL7 waived it’s rights</a:t>
            </a:r>
          </a:p>
          <a:p>
            <a:pPr lvl="1"/>
            <a:r>
              <a:rPr lang="en-AU" dirty="0"/>
              <a:t>But we do protect our trademark (written permission)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03512" y="6304236"/>
            <a:ext cx="720080" cy="221109"/>
          </a:xfrm>
          <a:prstGeom prst="rect">
            <a:avLst/>
          </a:prstGeom>
        </p:spPr>
        <p:txBody>
          <a:bodyPr/>
          <a:lstStyle/>
          <a:p>
            <a:fld id="{5CC3E5C4-3E2B-40F1-9F2B-C46CEB0C88DF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BF518-FD9C-66CF-FAB1-44B785617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Open Sans"/>
              </a:rPr>
              <a:t>Building the FHIR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Open community – anyone can join</a:t>
            </a:r>
          </a:p>
          <a:p>
            <a:r>
              <a:rPr lang="en-AU" dirty="0"/>
              <a:t>Produces open standards – community treasure</a:t>
            </a:r>
          </a:p>
          <a:p>
            <a:r>
              <a:rPr lang="en-AU" dirty="0"/>
              <a:t>Foundation: solid governance backed by ANSI</a:t>
            </a:r>
          </a:p>
          <a:p>
            <a:endParaRPr lang="en-AU" dirty="0"/>
          </a:p>
          <a:p>
            <a:r>
              <a:rPr lang="en-AU" dirty="0"/>
              <a:t>Build by iteration and continuous demonstration that trust is rewarded</a:t>
            </a:r>
          </a:p>
          <a:p>
            <a:r>
              <a:rPr lang="en-AU" dirty="0"/>
              <a:t>Connectathons, Face to face meetings, teleconferences, email lists, community forums, instant messaging, stack overflow</a:t>
            </a:r>
          </a:p>
          <a:p>
            <a:pPr marL="0" indent="0">
              <a:buNone/>
            </a:pPr>
            <a:endParaRPr lang="en-AU" dirty="0"/>
          </a:p>
          <a:p>
            <a:pPr lvl="1"/>
            <a:endParaRPr lang="en-US" dirty="0"/>
          </a:p>
          <a:p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4E544-4410-48A7-A8DE-B0CF1FE69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5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9CEEE-50CB-417A-8191-6749C6C1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A small passionate community rapidly grew around the idea</a:t>
            </a:r>
          </a:p>
          <a:p>
            <a:r>
              <a:rPr lang="en-AU" sz="2400" dirty="0"/>
              <a:t>Built specification, tools, demonstrations, web presence</a:t>
            </a:r>
          </a:p>
          <a:p>
            <a:r>
              <a:rPr lang="en-AU" sz="2400" dirty="0"/>
              <a:t>Took some exemplars into production</a:t>
            </a:r>
          </a:p>
          <a:p>
            <a:r>
              <a:rPr lang="en-AU" sz="2400" dirty="0"/>
              <a:t>Over time, community matured, governance stabilised &amp; reconciled</a:t>
            </a:r>
          </a:p>
          <a:p>
            <a:r>
              <a:rPr lang="en-AU" sz="2400" dirty="0"/>
              <a:t>Selected by Argonaut (US EHR vendors) + Apple for C2B use</a:t>
            </a:r>
          </a:p>
          <a:p>
            <a:pPr lvl="1"/>
            <a:r>
              <a:rPr lang="en-AU" sz="2400" dirty="0"/>
              <a:t>various national uses (e.g. English NHS)</a:t>
            </a:r>
          </a:p>
          <a:p>
            <a:r>
              <a:rPr lang="en-AU" sz="2400" dirty="0"/>
              <a:t>More pilots, more success around the world </a:t>
            </a:r>
          </a:p>
          <a:p>
            <a:r>
              <a:rPr lang="en-AU" sz="2400" dirty="0"/>
              <a:t>Rapid growth in community – meetings, social media,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7B290-290B-4894-83D7-39ECC5C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latin typeface="Open Sans"/>
              </a:rPr>
              <a:t>Building on the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62682-29F9-48F4-B232-18DF8ECA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9CEEE-50CB-417A-8191-6749C6C1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FHIR is based on software development principles adapted from open source: release early, test thoroughly</a:t>
            </a:r>
          </a:p>
          <a:p>
            <a:r>
              <a:rPr lang="en-AU" dirty="0"/>
              <a:t>Goal is a really well tested specification </a:t>
            </a:r>
          </a:p>
          <a:p>
            <a:pPr lvl="1"/>
            <a:r>
              <a:rPr lang="en-AU" dirty="0"/>
              <a:t>Side effect is a changing specification </a:t>
            </a:r>
          </a:p>
          <a:p>
            <a:r>
              <a:rPr lang="en-AU" dirty="0"/>
              <a:t>Well trodden path: draft -&gt; </a:t>
            </a:r>
            <a:r>
              <a:rPr lang="en-AU" dirty="0" err="1"/>
              <a:t>connectathon</a:t>
            </a:r>
            <a:r>
              <a:rPr lang="en-AU" dirty="0"/>
              <a:t> -&gt; trial use -&gt; “Normative”</a:t>
            </a:r>
          </a:p>
          <a:p>
            <a:r>
              <a:rPr lang="en-AU" dirty="0"/>
              <a:t>Maturity Model captures this process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7B290-290B-4894-83D7-39ECC5C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latin typeface="Open Sans"/>
              </a:rPr>
              <a:t>FHIR Maturity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62682-29F9-48F4-B232-18DF8ECA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9CEEE-50CB-417A-8191-6749C6C1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Draft </a:t>
            </a:r>
            <a:endParaRPr lang="en-AU" b="0" i="0" u="none" strike="noStrike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FMM0 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= the artifact has been published on the current build. (Start here)</a:t>
            </a:r>
          </a:p>
          <a:p>
            <a:pPr marL="0" indent="0" algn="l">
              <a:buNone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Draft or Trial Use</a:t>
            </a:r>
            <a:endParaRPr lang="en-AU" b="0" i="0" u="none" strike="noStrike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FMM1 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= Considered substantially complete and ready for implementation.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FMM2 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= Tested (</a:t>
            </a:r>
            <a:r>
              <a:rPr lang="en-AU" b="0" i="0" u="none" strike="noStrike" dirty="0" err="1">
                <a:solidFill>
                  <a:srgbClr val="172B4D"/>
                </a:solidFill>
                <a:effectLst/>
                <a:latin typeface="-apple-system"/>
              </a:rPr>
              <a:t>Connectathon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) and successfully supports interoperability among at least three independently developed systems</a:t>
            </a:r>
          </a:p>
          <a:p>
            <a:pPr marL="0" indent="0" algn="l">
              <a:buNone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Trial Use</a:t>
            </a:r>
            <a:endParaRPr lang="en-AU" b="0" i="0" u="none" strike="noStrike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FMM3 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= Passed STU ballot + evidence of broad review - e.g. at least 10 distinct implementer comments leading to change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FMM4 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= Tested across its scope, balloted, and implemented in multiple prototype projects. Implementer consultation required forbreaking changes.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FMM5 </a:t>
            </a:r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= Published in two formal publication release cycles +  implemented in at least 5 independent production systems</a:t>
            </a:r>
          </a:p>
          <a:p>
            <a:pPr marL="0" indent="0" algn="l">
              <a:buNone/>
            </a:pPr>
            <a:r>
              <a:rPr lang="en-AU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Normative</a:t>
            </a:r>
          </a:p>
          <a:p>
            <a:pPr algn="l"/>
            <a:r>
              <a:rPr lang="en-AU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Passed HL7 normative ballot, no breaking changes, stop tracking FMM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7B290-290B-4894-83D7-39ECC5C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latin typeface="Open Sans"/>
              </a:rPr>
              <a:t>FMM Artifact Rules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62682-29F9-48F4-B232-18DF8ECA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9CEEE-50CB-417A-8191-6749C6C1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critical part of the overall process</a:t>
            </a:r>
          </a:p>
          <a:p>
            <a:r>
              <a:rPr lang="en-AU" dirty="0"/>
              <a:t>Serve multiple purposes:</a:t>
            </a:r>
          </a:p>
          <a:p>
            <a:pPr lvl="1"/>
            <a:r>
              <a:rPr lang="en-AU" dirty="0"/>
              <a:t>Demonstrate that the community values the specifications being tested (or not)</a:t>
            </a:r>
          </a:p>
          <a:p>
            <a:pPr lvl="1"/>
            <a:r>
              <a:rPr lang="en-AU" dirty="0"/>
              <a:t>Test that the exchange works, and revise specification to get balance correct</a:t>
            </a:r>
          </a:p>
          <a:p>
            <a:pPr lvl="1"/>
            <a:r>
              <a:rPr lang="en-AU" dirty="0"/>
              <a:t>Allow implementers to test their systems early in the development cycle</a:t>
            </a:r>
          </a:p>
          <a:p>
            <a:pPr lvl="1"/>
            <a:r>
              <a:rPr lang="en-AU" dirty="0"/>
              <a:t>Bring developers and expert users together – create ongoing community</a:t>
            </a:r>
          </a:p>
          <a:p>
            <a:pPr lvl="1"/>
            <a:r>
              <a:rPr lang="en-AU" dirty="0"/>
              <a:t>Get feedback about real progress for the sponsors</a:t>
            </a:r>
          </a:p>
          <a:p>
            <a:r>
              <a:rPr lang="en-AU" dirty="0"/>
              <a:t>A proper specification has community endorsement based on real outcomes: that’s the treasure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7B290-290B-4894-83D7-39ECC5C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latin typeface="Open Sans"/>
              </a:rPr>
              <a:t>FHIR </a:t>
            </a:r>
            <a:r>
              <a:rPr lang="en-AU" sz="4000" b="1" dirty="0" err="1">
                <a:latin typeface="Open Sans"/>
              </a:rPr>
              <a:t>Connectathons</a:t>
            </a:r>
            <a:endParaRPr lang="en-AU" sz="4000" b="1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62682-29F9-48F4-B232-18DF8ECA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9CEEE-50CB-417A-8191-6749C6C1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Purpose: to </a:t>
            </a:r>
            <a:r>
              <a:rPr lang="en-AU" b="1" i="1" dirty="0"/>
              <a:t>connect</a:t>
            </a:r>
            <a:r>
              <a:rPr lang="en-AU" dirty="0"/>
              <a:t> people and systems around use cases</a:t>
            </a:r>
          </a:p>
          <a:p>
            <a:r>
              <a:rPr lang="en-AU" dirty="0"/>
              <a:t>Divided into tracks for relevant use cases (= specifications)</a:t>
            </a:r>
          </a:p>
          <a:p>
            <a:r>
              <a:rPr lang="en-AU" dirty="0"/>
              <a:t>Typically 1-2 days in length with some degree of report back at end </a:t>
            </a:r>
          </a:p>
          <a:p>
            <a:r>
              <a:rPr lang="en-AU" dirty="0"/>
              <a:t>Tracks cover / may contain:</a:t>
            </a:r>
          </a:p>
          <a:p>
            <a:pPr lvl="1"/>
            <a:r>
              <a:rPr lang="en-AU" dirty="0"/>
              <a:t>Tutorial materials</a:t>
            </a:r>
          </a:p>
          <a:p>
            <a:pPr lvl="1"/>
            <a:r>
              <a:rPr lang="en-AU" dirty="0"/>
              <a:t>Development of test cases / collateral</a:t>
            </a:r>
          </a:p>
          <a:p>
            <a:pPr lvl="1"/>
            <a:r>
              <a:rPr lang="en-AU" dirty="0"/>
              <a:t>Group discussion of purpose </a:t>
            </a:r>
          </a:p>
          <a:p>
            <a:pPr lvl="1"/>
            <a:r>
              <a:rPr lang="en-AU" dirty="0"/>
              <a:t>Actual exchange of content / issue clarification &amp; triage</a:t>
            </a:r>
          </a:p>
          <a:p>
            <a:pPr lvl="1"/>
            <a:r>
              <a:rPr lang="en-AU" dirty="0"/>
              <a:t>Testing to prove outcomes</a:t>
            </a:r>
          </a:p>
          <a:p>
            <a:r>
              <a:rPr lang="en-AU" dirty="0"/>
              <a:t>Testing the idea -&gt; testing the specification -&gt; testing the systems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7B290-290B-4894-83D7-39ECC5C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latin typeface="Open Sans"/>
              </a:rPr>
              <a:t>FHIR </a:t>
            </a:r>
            <a:r>
              <a:rPr lang="en-AU" sz="4000" b="1" dirty="0" err="1">
                <a:latin typeface="Open Sans"/>
              </a:rPr>
              <a:t>Connectathon</a:t>
            </a:r>
            <a:r>
              <a:rPr lang="en-AU" sz="4000" b="1" dirty="0">
                <a:latin typeface="Open Sans"/>
              </a:rPr>
              <a:t>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62682-29F9-48F4-B232-18DF8ECA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1190</Words>
  <Application>Microsoft Macintosh PowerPoint</Application>
  <PresentationFormat>Widescreen</PresentationFormat>
  <Paragraphs>175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Open Sans</vt:lpstr>
      <vt:lpstr>Office Theme</vt:lpstr>
      <vt:lpstr>Hong Kong  Connectathon #0</vt:lpstr>
      <vt:lpstr>FHIR: The web, for Healthcare</vt:lpstr>
      <vt:lpstr>Freely available</vt:lpstr>
      <vt:lpstr>Building the FHIR culture</vt:lpstr>
      <vt:lpstr>Building on the Idea</vt:lpstr>
      <vt:lpstr>FHIR Maturity Model</vt:lpstr>
      <vt:lpstr>FMM Artifact Rules</vt:lpstr>
      <vt:lpstr>FHIR Connectathons</vt:lpstr>
      <vt:lpstr>FHIR Connectathon Process</vt:lpstr>
      <vt:lpstr>Main FHIR Connectathon Participation</vt:lpstr>
      <vt:lpstr>Hong Kong Connectathon Context</vt:lpstr>
      <vt:lpstr>International Specifications</vt:lpstr>
      <vt:lpstr>The IPS</vt:lpstr>
      <vt:lpstr>IPS Scope</vt:lpstr>
      <vt:lpstr>FHIR Ecosystem</vt:lpstr>
      <vt:lpstr>FHIR Ecosystem: Specifications</vt:lpstr>
      <vt:lpstr>FHIR Ecosystem: Key Tools</vt:lpstr>
      <vt:lpstr>Validation Functionality </vt:lpstr>
      <vt:lpstr>FHIR Ecosystem: Community</vt:lpstr>
      <vt:lpstr>Empowering Patients</vt:lpstr>
      <vt:lpstr>Coordinated Care</vt:lpstr>
      <vt:lpstr>FHIR &amp; Disruption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 on FHIR enables Innovative Solutions</dc:title>
  <dc:creator>Grahame Grieve</dc:creator>
  <cp:lastModifiedBy>Grahame Grieve</cp:lastModifiedBy>
  <cp:revision>18</cp:revision>
  <dcterms:created xsi:type="dcterms:W3CDTF">2023-04-20T01:58:01Z</dcterms:created>
  <dcterms:modified xsi:type="dcterms:W3CDTF">2023-04-22T03:23:14Z</dcterms:modified>
</cp:coreProperties>
</file>